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7"/>
  </p:notesMasterIdLst>
  <p:handoutMasterIdLst>
    <p:handoutMasterId r:id="rId18"/>
  </p:handoutMasterIdLst>
  <p:sldIdLst>
    <p:sldId id="292" r:id="rId3"/>
    <p:sldId id="267" r:id="rId4"/>
    <p:sldId id="285" r:id="rId5"/>
    <p:sldId id="284" r:id="rId6"/>
    <p:sldId id="266" r:id="rId7"/>
    <p:sldId id="271" r:id="rId8"/>
    <p:sldId id="287" r:id="rId9"/>
    <p:sldId id="273" r:id="rId10"/>
    <p:sldId id="276" r:id="rId11"/>
    <p:sldId id="293" r:id="rId12"/>
    <p:sldId id="294" r:id="rId13"/>
    <p:sldId id="290" r:id="rId14"/>
    <p:sldId id="291" r:id="rId15"/>
    <p:sldId id="295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9C38"/>
    <a:srgbClr val="ED7D31"/>
    <a:srgbClr val="5B9BD5"/>
    <a:srgbClr val="FF00FF"/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4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B1B8DE8-8094-47A5-96C2-BC016B0AB9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FFF9044-BBEE-48A9-8285-F5CBD49FBF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846FC14-D1DB-4201-A448-97CDCF5E8828}" type="datetimeFigureOut">
              <a:rPr lang="fr-FR"/>
              <a:pPr>
                <a:defRPr/>
              </a:pPr>
              <a:t>27/06/2025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61CFF01-7468-4DD2-84A6-EC9DF2476A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9995CD2-AFB6-412A-BDCC-2743EFD3F2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C39FA6-2FD0-49A8-BB1C-C1F572BF1D2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02791-4C40-47FB-B7C8-80E94BA4679F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8AC63-A6BF-45D7-B1BD-9B1AE1EC223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5722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2631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Only</a:t>
            </a:r>
            <a:r>
              <a:rPr lang="fr-FR" dirty="0"/>
              <a:t> </a:t>
            </a:r>
            <a:r>
              <a:rPr lang="fr-FR" dirty="0" err="1"/>
              <a:t>effects</a:t>
            </a:r>
            <a:r>
              <a:rPr lang="fr-FR" dirty="0"/>
              <a:t> are for </a:t>
            </a:r>
            <a:r>
              <a:rPr lang="fr-FR" dirty="0" err="1"/>
              <a:t>ES_LaiuseC</a:t>
            </a:r>
            <a:r>
              <a:rPr lang="fr-FR" dirty="0"/>
              <a:t> and </a:t>
            </a:r>
            <a:r>
              <a:rPr lang="fr-FR" dirty="0" err="1"/>
              <a:t>SP_Estanyeres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3294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974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285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051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480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DBB0203-531B-4F3D-90A5-8E18F93A6A0B}"/>
              </a:ext>
            </a:extLst>
          </p:cNvPr>
          <p:cNvSpPr txBox="1"/>
          <p:nvPr userDrawn="1"/>
        </p:nvSpPr>
        <p:spPr>
          <a:xfrm>
            <a:off x="11551640" y="6476300"/>
            <a:ext cx="6403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66787F-5D1D-4463-AEF8-3B6238889F44}" type="slidenum">
              <a:rPr lang="en-GB" smtClean="0"/>
              <a:pPr algn="ctr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323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4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jp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g"/><Relationship Id="rId12" Type="http://schemas.openxmlformats.org/officeDocument/2006/relationships/image" Target="../media/image9.jp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.xml"/><Relationship Id="rId6" Type="http://schemas.openxmlformats.org/officeDocument/2006/relationships/image" Target="../media/image3.jpg"/><Relationship Id="rId11" Type="http://schemas.openxmlformats.org/officeDocument/2006/relationships/image" Target="../media/image8.jpg"/><Relationship Id="rId5" Type="http://schemas.openxmlformats.org/officeDocument/2006/relationships/image" Target="../media/image2.gif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Relationship Id="rId1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38/s41586-020-2780-0" TargetMode="External"/><Relationship Id="rId3" Type="http://schemas.openxmlformats.org/officeDocument/2006/relationships/hyperlink" Target="https://www.ipcc.ch/assessment-report/ar5/" TargetMode="External"/><Relationship Id="rId7" Type="http://schemas.openxmlformats.org/officeDocument/2006/relationships/hyperlink" Target="https://doi.org/10.1038/s41612-021-00194-7" TargetMode="External"/><Relationship Id="rId2" Type="http://schemas.openxmlformats.org/officeDocument/2006/relationships/hyperlink" Target="https://alfawetlands.e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111/ejss.70098" TargetMode="External"/><Relationship Id="rId5" Type="http://schemas.openxmlformats.org/officeDocument/2006/relationships/hyperlink" Target="https://doi.org/10.1046/j.1365-2389.2000.00314.x" TargetMode="External"/><Relationship Id="rId10" Type="http://schemas.openxmlformats.org/officeDocument/2006/relationships/hyperlink" Target="https://doi.org/10.1016/j.scitotenv.2020.144168" TargetMode="External"/><Relationship Id="rId4" Type="http://schemas.openxmlformats.org/officeDocument/2006/relationships/hyperlink" Target="https://doi.org/10.1038/s41396-021-01045-2" TargetMode="External"/><Relationship Id="rId9" Type="http://schemas.openxmlformats.org/officeDocument/2006/relationships/hyperlink" Target="https://doi.org/10.1002/rcm.146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190C43F-EE75-4238-9951-0E8E6D40CC77}"/>
              </a:ext>
            </a:extLst>
          </p:cNvPr>
          <p:cNvPicPr>
            <a:picLocks noChangeAspect="1"/>
          </p:cNvPicPr>
          <p:nvPr>
            <p:custDataLst>
              <p:custData r:id="rId1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5" t="16976" r="25350"/>
          <a:stretch/>
        </p:blipFill>
        <p:spPr>
          <a:xfrm rot="5400000">
            <a:off x="5796505" y="462509"/>
            <a:ext cx="6858000" cy="5932985"/>
          </a:xfrm>
          <a:prstGeom prst="rect">
            <a:avLst/>
          </a:prstGeom>
        </p:spPr>
      </p:pic>
      <p:sp>
        <p:nvSpPr>
          <p:cNvPr id="8" name="Google Shape;80;p16">
            <a:extLst>
              <a:ext uri="{FF2B5EF4-FFF2-40B4-BE49-F238E27FC236}">
                <a16:creationId xmlns:a16="http://schemas.microsoft.com/office/drawing/2014/main" id="{16167095-3FB2-4ED1-8A03-6A8C0EB549D5}"/>
              </a:ext>
            </a:extLst>
          </p:cNvPr>
          <p:cNvSpPr txBox="1">
            <a:spLocks/>
          </p:cNvSpPr>
          <p:nvPr/>
        </p:nvSpPr>
        <p:spPr>
          <a:xfrm>
            <a:off x="9255" y="3540550"/>
            <a:ext cx="6250576" cy="86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layfair Display"/>
              <a:buNone/>
              <a:defRPr sz="2700" b="1" i="0" u="none" strike="noStrike" cap="none">
                <a:solidFill>
                  <a:schemeClr val="accent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fr-FR" altLang="fr-FR" sz="1200" dirty="0">
                <a:solidFill>
                  <a:schemeClr val="accent5"/>
                </a:solidFill>
                <a:latin typeface="+mj-lt"/>
              </a:rPr>
              <a:t>Thomas </a:t>
            </a:r>
            <a:r>
              <a:rPr lang="fr-FR" altLang="fr-FR" sz="1200" dirty="0" err="1">
                <a:solidFill>
                  <a:schemeClr val="accent5"/>
                </a:solidFill>
                <a:latin typeface="+mj-lt"/>
              </a:rPr>
              <a:t>Crestey-Chury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Romain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Darnajoux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Sabine Sauvage</a:t>
            </a:r>
            <a:r>
              <a:rPr lang="fr-FR" altLang="fr-FR" sz="1200" b="0" baseline="3000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 Mika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Aurela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Aldis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Butlers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 Thierry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Camboulive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 Noémie Carles, Tom De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Dobbelaer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Laura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Escarmena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Laure Gandois,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Jyrki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Jauhiainen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Sari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Juutinen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Tuula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Larmola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Ülo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Mander,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Sílvia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Poblador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Maud Raman, Francesc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Sabater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 Thomas Schindler,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Kaido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Soosaar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Liisa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Ukonmaanaho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, José-Miguel </a:t>
            </a:r>
            <a:r>
              <a:rPr lang="fr-FR" altLang="fr-FR" sz="1200" b="0" dirty="0" err="1">
                <a:solidFill>
                  <a:schemeClr val="accent5"/>
                </a:solidFill>
                <a:latin typeface="+mj-lt"/>
              </a:rPr>
              <a:t>Sánchez</a:t>
            </a:r>
            <a:r>
              <a:rPr lang="fr-FR" altLang="fr-FR" sz="1200" b="0" dirty="0">
                <a:solidFill>
                  <a:schemeClr val="accent5"/>
                </a:solidFill>
                <a:latin typeface="+mj-lt"/>
              </a:rPr>
              <a:t>-Pérez</a:t>
            </a:r>
            <a:endParaRPr lang="en-GB" sz="1200" b="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9" name="Google Shape;80;p16">
            <a:extLst>
              <a:ext uri="{FF2B5EF4-FFF2-40B4-BE49-F238E27FC236}">
                <a16:creationId xmlns:a16="http://schemas.microsoft.com/office/drawing/2014/main" id="{4C1096F5-5C5F-4E6B-AA7E-88BBBF4EE904}"/>
              </a:ext>
            </a:extLst>
          </p:cNvPr>
          <p:cNvSpPr txBox="1">
            <a:spLocks/>
          </p:cNvSpPr>
          <p:nvPr/>
        </p:nvSpPr>
        <p:spPr>
          <a:xfrm>
            <a:off x="815" y="1913467"/>
            <a:ext cx="6259016" cy="13349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sz="2400" b="1" dirty="0">
                <a:latin typeface="+mn-lt"/>
              </a:rPr>
              <a:t>In situ measurements of N</a:t>
            </a:r>
            <a:r>
              <a:rPr lang="en-GB" sz="2400" b="1" baseline="-25000" dirty="0">
                <a:latin typeface="+mn-lt"/>
              </a:rPr>
              <a:t>2</a:t>
            </a:r>
            <a:r>
              <a:rPr lang="en-GB" sz="2400" b="1" dirty="0">
                <a:latin typeface="+mn-lt"/>
              </a:rPr>
              <a:t>O emissions</a:t>
            </a:r>
          </a:p>
          <a:p>
            <a:pPr algn="ctr">
              <a:lnSpc>
                <a:spcPct val="150000"/>
              </a:lnSpc>
            </a:pPr>
            <a:r>
              <a:rPr lang="en-GB" sz="2400" b="1" dirty="0">
                <a:latin typeface="+mn-lt"/>
              </a:rPr>
              <a:t>in various European wetlands</a:t>
            </a:r>
            <a:endParaRPr lang="fr-FR" sz="2400" b="1" dirty="0">
              <a:latin typeface="+mn-lt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EA8B69A-5F4D-41F5-95D3-03D4B23764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16" y="5462040"/>
            <a:ext cx="1996544" cy="69494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1A99E66-930D-4674-964D-834A3FF1982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359" y="5462040"/>
            <a:ext cx="1880676" cy="69434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B96BCA1-836E-495C-9465-66189DD8035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9" r="19544"/>
          <a:stretch/>
        </p:blipFill>
        <p:spPr>
          <a:xfrm>
            <a:off x="12995" y="0"/>
            <a:ext cx="922867" cy="86020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B029414-B731-46DF-9639-333F56C2370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61" b="6629"/>
          <a:stretch/>
        </p:blipFill>
        <p:spPr>
          <a:xfrm>
            <a:off x="3383490" y="0"/>
            <a:ext cx="2880701" cy="86020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60D6E728-7E31-4F87-9B4B-5831EEDFC0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362" y="6169648"/>
            <a:ext cx="694943" cy="69494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D067218-742B-4E38-A3AE-4C7A94D3D4F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1968" b="22257"/>
          <a:stretch/>
        </p:blipFill>
        <p:spPr>
          <a:xfrm>
            <a:off x="3368265" y="6170058"/>
            <a:ext cx="1481256" cy="68551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C312089-7E30-4542-91F6-7D0860E4A3A4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482" y="6169648"/>
            <a:ext cx="535107" cy="69494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FDF0166-6202-4F59-BB23-573BC79316C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1" t="14927" b="17957"/>
          <a:stretch/>
        </p:blipFill>
        <p:spPr>
          <a:xfrm>
            <a:off x="489" y="6156382"/>
            <a:ext cx="932913" cy="69494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57E55DC-C894-45F9-8130-F9226CAF8C8A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84" y="5462040"/>
            <a:ext cx="1172252" cy="69494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6FD9AEA-78AC-4B37-9F60-B2112566803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45" y="1"/>
            <a:ext cx="2057061" cy="8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02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Results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 &amp; Discussion: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Case of the site of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Agali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Estonia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3324" name="ZoneTexte 123">
            <a:extLst>
              <a:ext uri="{FF2B5EF4-FFF2-40B4-BE49-F238E27FC236}">
                <a16:creationId xmlns:a16="http://schemas.microsoft.com/office/drawing/2014/main" id="{E773D32F-20A8-40BB-996A-C4F3A0530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39837"/>
            <a:ext cx="609599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+mn-lt"/>
              </a:rPr>
              <a:t>Field setup </a:t>
            </a:r>
            <a:r>
              <a:rPr lang="fr-FR" altLang="fr-FR" sz="2400" dirty="0" err="1">
                <a:latin typeface="+mn-lt"/>
              </a:rPr>
              <a:t>with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automatic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chambers</a:t>
            </a:r>
            <a:endParaRPr lang="fr-FR" altLang="fr-FR" sz="2400" dirty="0">
              <a:latin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100" i="1" dirty="0">
                <a:latin typeface="+mn-lt"/>
              </a:rPr>
              <a:t>(Mander et al., 2021)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CA559F7A-A376-47B2-A8AA-91128DE01D2B}"/>
              </a:ext>
            </a:extLst>
          </p:cNvPr>
          <p:cNvSpPr txBox="1"/>
          <p:nvPr/>
        </p:nvSpPr>
        <p:spPr>
          <a:xfrm>
            <a:off x="6095996" y="1239837"/>
            <a:ext cx="608567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 err="1">
                <a:latin typeface="+mn-lt"/>
              </a:rPr>
              <a:t>Laboratory</a:t>
            </a:r>
            <a:r>
              <a:rPr lang="fr-FR" sz="2400" dirty="0">
                <a:latin typeface="+mn-lt"/>
              </a:rPr>
              <a:t> setup </a:t>
            </a:r>
            <a:r>
              <a:rPr lang="fr-FR" sz="2400" dirty="0" err="1">
                <a:latin typeface="+mn-lt"/>
              </a:rPr>
              <a:t>Aquacosm</a:t>
            </a:r>
            <a:r>
              <a:rPr lang="fr-FR" sz="2400" dirty="0">
                <a:latin typeface="+mn-lt"/>
              </a:rPr>
              <a:t>-GHG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i="1" dirty="0">
                <a:solidFill>
                  <a:schemeClr val="tx1"/>
                </a:solidFill>
                <a:latin typeface="+mn-lt"/>
              </a:rPr>
              <a:t>(</a:t>
            </a:r>
            <a:r>
              <a:rPr lang="fr-FR" sz="1100" i="1" dirty="0" err="1">
                <a:solidFill>
                  <a:schemeClr val="tx1"/>
                </a:solidFill>
                <a:latin typeface="+mn-lt"/>
              </a:rPr>
              <a:t>Kanaan</a:t>
            </a:r>
            <a:r>
              <a:rPr lang="fr-FR" sz="1100" i="1" dirty="0">
                <a:solidFill>
                  <a:schemeClr val="tx1"/>
                </a:solidFill>
                <a:latin typeface="+mn-lt"/>
              </a:rPr>
              <a:t> et al., 2025)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E303C5A-24CE-4829-ADB8-8323867FDF43}"/>
              </a:ext>
            </a:extLst>
          </p:cNvPr>
          <p:cNvGrpSpPr/>
          <p:nvPr/>
        </p:nvGrpSpPr>
        <p:grpSpPr>
          <a:xfrm>
            <a:off x="215836" y="2335911"/>
            <a:ext cx="5573776" cy="3817941"/>
            <a:chOff x="1219200" y="1263650"/>
            <a:chExt cx="5573776" cy="3817941"/>
          </a:xfrm>
        </p:grpSpPr>
        <p:grpSp>
          <p:nvGrpSpPr>
            <p:cNvPr id="97" name="Groupe 60">
              <a:extLst>
                <a:ext uri="{FF2B5EF4-FFF2-40B4-BE49-F238E27FC236}">
                  <a16:creationId xmlns:a16="http://schemas.microsoft.com/office/drawing/2014/main" id="{A276F525-1DBD-4B92-AB88-D11C2034F2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19200" y="3035300"/>
              <a:ext cx="2351088" cy="2046291"/>
              <a:chOff x="1218670" y="3035816"/>
              <a:chExt cx="2351031" cy="2046158"/>
            </a:xfrm>
          </p:grpSpPr>
          <p:grpSp>
            <p:nvGrpSpPr>
              <p:cNvPr id="98" name="Groupe 27">
                <a:extLst>
                  <a:ext uri="{FF2B5EF4-FFF2-40B4-BE49-F238E27FC236}">
                    <a16:creationId xmlns:a16="http://schemas.microsoft.com/office/drawing/2014/main" id="{7D40FE8B-5289-4CE2-86A5-E8581D54D6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3133" y="3035816"/>
                <a:ext cx="1902339" cy="1607376"/>
                <a:chOff x="1443133" y="3035816"/>
                <a:chExt cx="1902339" cy="1607376"/>
              </a:xfrm>
            </p:grpSpPr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E3617794-6D06-49C3-A07A-E6424AB2E6CE}"/>
                    </a:ext>
                  </a:extLst>
                </p:cNvPr>
                <p:cNvSpPr/>
                <p:nvPr/>
              </p:nvSpPr>
              <p:spPr>
                <a:xfrm>
                  <a:off x="1996527" y="3035816"/>
                  <a:ext cx="817543" cy="730202"/>
                </a:xfrm>
                <a:prstGeom prst="rect">
                  <a:avLst/>
                </a:prstGeom>
                <a:noFill/>
                <a:ln w="38100">
                  <a:solidFill>
                    <a:srgbClr val="ED7D3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fr-FR"/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D6846473-1126-4DA6-AED7-61CBBB01D0B8}"/>
                    </a:ext>
                  </a:extLst>
                </p:cNvPr>
                <p:cNvSpPr/>
                <p:nvPr/>
              </p:nvSpPr>
              <p:spPr>
                <a:xfrm>
                  <a:off x="1442503" y="3913647"/>
                  <a:ext cx="815955" cy="730202"/>
                </a:xfrm>
                <a:prstGeom prst="rect">
                  <a:avLst/>
                </a:prstGeom>
                <a:noFill/>
                <a:ln w="38100">
                  <a:solidFill>
                    <a:srgbClr val="ED7D3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fr-FR"/>
                </a:p>
              </p:txBody>
            </p:sp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EB9CA846-3379-42EF-BE67-A4F416E6CDCD}"/>
                    </a:ext>
                  </a:extLst>
                </p:cNvPr>
                <p:cNvSpPr/>
                <p:nvPr/>
              </p:nvSpPr>
              <p:spPr>
                <a:xfrm>
                  <a:off x="2529914" y="3910472"/>
                  <a:ext cx="815955" cy="730202"/>
                </a:xfrm>
                <a:prstGeom prst="rect">
                  <a:avLst/>
                </a:prstGeom>
                <a:noFill/>
                <a:ln w="38100">
                  <a:solidFill>
                    <a:srgbClr val="ED7D3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fr-FR"/>
                </a:p>
              </p:txBody>
            </p:sp>
          </p:grpSp>
          <p:sp>
            <p:nvSpPr>
              <p:cNvPr id="99" name="ZoneTexte 62">
                <a:extLst>
                  <a:ext uri="{FF2B5EF4-FFF2-40B4-BE49-F238E27FC236}">
                    <a16:creationId xmlns:a16="http://schemas.microsoft.com/office/drawing/2014/main" id="{93DE8B78-1A62-4E81-9E60-C5FD1BF589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8670" y="4712642"/>
                <a:ext cx="235103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800" dirty="0">
                    <a:solidFill>
                      <a:srgbClr val="ED7D31"/>
                    </a:solidFill>
                    <a:latin typeface="+mn-lt"/>
                  </a:rPr>
                  <a:t>Dump </a:t>
                </a:r>
                <a:r>
                  <a:rPr lang="fr-FR" altLang="fr-FR" sz="1800" dirty="0" err="1">
                    <a:solidFill>
                      <a:srgbClr val="ED7D31"/>
                    </a:solidFill>
                    <a:latin typeface="+mn-lt"/>
                  </a:rPr>
                  <a:t>Water+Nitrate</a:t>
                </a:r>
                <a:endParaRPr lang="fr-FR" altLang="fr-FR" sz="1800" dirty="0">
                  <a:solidFill>
                    <a:srgbClr val="ED7D31"/>
                  </a:solidFill>
                  <a:latin typeface="+mn-lt"/>
                </a:endParaRPr>
              </a:p>
            </p:txBody>
          </p:sp>
        </p:grpSp>
        <p:grpSp>
          <p:nvGrpSpPr>
            <p:cNvPr id="103" name="Groupe 21">
              <a:extLst>
                <a:ext uri="{FF2B5EF4-FFF2-40B4-BE49-F238E27FC236}">
                  <a16:creationId xmlns:a16="http://schemas.microsoft.com/office/drawing/2014/main" id="{4CFFF7DC-B123-431C-91A9-9DAE08C03D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9888" y="3343274"/>
              <a:ext cx="4281489" cy="985838"/>
              <a:chOff x="1639926" y="3343117"/>
              <a:chExt cx="4281407" cy="986123"/>
            </a:xfrm>
          </p:grpSpPr>
          <p:sp>
            <p:nvSpPr>
              <p:cNvPr id="110" name="Triangle isocèle 109">
                <a:extLst>
                  <a:ext uri="{FF2B5EF4-FFF2-40B4-BE49-F238E27FC236}">
                    <a16:creationId xmlns:a16="http://schemas.microsoft.com/office/drawing/2014/main" id="{FB1DD3C0-D509-4B3C-9A95-6D7F90CDC6C0}"/>
                  </a:ext>
                </a:extLst>
              </p:cNvPr>
              <p:cNvSpPr/>
              <p:nvPr/>
            </p:nvSpPr>
            <p:spPr>
              <a:xfrm>
                <a:off x="2193952" y="3343117"/>
                <a:ext cx="130173" cy="109570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11" name="Triangle isocèle 110">
                <a:extLst>
                  <a:ext uri="{FF2B5EF4-FFF2-40B4-BE49-F238E27FC236}">
                    <a16:creationId xmlns:a16="http://schemas.microsoft.com/office/drawing/2014/main" id="{642A1CA9-248A-4CF4-BA11-A2C826EEFEB3}"/>
                  </a:ext>
                </a:extLst>
              </p:cNvPr>
              <p:cNvSpPr/>
              <p:nvPr/>
            </p:nvSpPr>
            <p:spPr>
              <a:xfrm>
                <a:off x="2468585" y="3343117"/>
                <a:ext cx="130173" cy="109570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12" name="Triangle isocèle 111">
                <a:extLst>
                  <a:ext uri="{FF2B5EF4-FFF2-40B4-BE49-F238E27FC236}">
                    <a16:creationId xmlns:a16="http://schemas.microsoft.com/office/drawing/2014/main" id="{789304C3-F81B-4FFE-A3A1-618A970EC6FA}"/>
                  </a:ext>
                </a:extLst>
              </p:cNvPr>
              <p:cNvSpPr/>
              <p:nvPr/>
            </p:nvSpPr>
            <p:spPr>
              <a:xfrm>
                <a:off x="1639926" y="4219670"/>
                <a:ext cx="130173" cy="109570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13" name="Triangle isocèle 112">
                <a:extLst>
                  <a:ext uri="{FF2B5EF4-FFF2-40B4-BE49-F238E27FC236}">
                    <a16:creationId xmlns:a16="http://schemas.microsoft.com/office/drawing/2014/main" id="{239F7CE8-8E6E-4072-8AD3-1070AA0BDD7D}"/>
                  </a:ext>
                </a:extLst>
              </p:cNvPr>
              <p:cNvSpPr/>
              <p:nvPr/>
            </p:nvSpPr>
            <p:spPr>
              <a:xfrm>
                <a:off x="1914558" y="4219670"/>
                <a:ext cx="130173" cy="109570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14" name="Triangle isocèle 113">
                <a:extLst>
                  <a:ext uri="{FF2B5EF4-FFF2-40B4-BE49-F238E27FC236}">
                    <a16:creationId xmlns:a16="http://schemas.microsoft.com/office/drawing/2014/main" id="{D40443E8-713B-42C6-8EA9-F9B4EAAD51B6}"/>
                  </a:ext>
                </a:extLst>
              </p:cNvPr>
              <p:cNvSpPr/>
              <p:nvPr/>
            </p:nvSpPr>
            <p:spPr>
              <a:xfrm>
                <a:off x="2725755" y="4216494"/>
                <a:ext cx="130173" cy="109570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15" name="Triangle isocèle 114">
                <a:extLst>
                  <a:ext uri="{FF2B5EF4-FFF2-40B4-BE49-F238E27FC236}">
                    <a16:creationId xmlns:a16="http://schemas.microsoft.com/office/drawing/2014/main" id="{DF1E2699-2226-44E6-BFED-8530187BC285}"/>
                  </a:ext>
                </a:extLst>
              </p:cNvPr>
              <p:cNvSpPr/>
              <p:nvPr/>
            </p:nvSpPr>
            <p:spPr>
              <a:xfrm>
                <a:off x="3001975" y="4216494"/>
                <a:ext cx="128585" cy="109570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dirty="0"/>
              </a:p>
            </p:txBody>
          </p:sp>
          <p:cxnSp>
            <p:nvCxnSpPr>
              <p:cNvPr id="123" name="Connecteur droit avec flèche 122">
                <a:extLst>
                  <a:ext uri="{FF2B5EF4-FFF2-40B4-BE49-F238E27FC236}">
                    <a16:creationId xmlns:a16="http://schemas.microsoft.com/office/drawing/2014/main" id="{A3F21ABF-872D-44D6-9241-61C0F638D6AD}"/>
                  </a:ext>
                </a:extLst>
              </p:cNvPr>
              <p:cNvCxnSpPr>
                <a:cxnSpLocks/>
                <a:stCxn id="115" idx="5"/>
                <a:endCxn id="125" idx="1"/>
              </p:cNvCxnSpPr>
              <p:nvPr/>
            </p:nvCxnSpPr>
            <p:spPr>
              <a:xfrm flipV="1">
                <a:off x="3098413" y="3896909"/>
                <a:ext cx="471877" cy="37437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ZoneTexte 96">
                <a:extLst>
                  <a:ext uri="{FF2B5EF4-FFF2-40B4-BE49-F238E27FC236}">
                    <a16:creationId xmlns:a16="http://schemas.microsoft.com/office/drawing/2014/main" id="{481520B0-6D03-41D7-A878-2268332847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0290" y="3604437"/>
                <a:ext cx="2351043" cy="584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 err="1">
                    <a:latin typeface="+mn-lt"/>
                  </a:rPr>
                  <a:t>Rhizon</a:t>
                </a:r>
                <a:r>
                  <a:rPr lang="fr-FR" altLang="fr-FR" sz="1600" dirty="0">
                    <a:latin typeface="+mn-lt"/>
                  </a:rPr>
                  <a:t> sampler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(</a:t>
                </a:r>
                <a:r>
                  <a:rPr lang="fr-FR" altLang="fr-FR" sz="1600" b="1" dirty="0" err="1">
                    <a:latin typeface="+mn-lt"/>
                  </a:rPr>
                  <a:t>soil</a:t>
                </a:r>
                <a:r>
                  <a:rPr lang="fr-FR" altLang="fr-FR" sz="1600" b="1" dirty="0">
                    <a:latin typeface="+mn-lt"/>
                  </a:rPr>
                  <a:t> water </a:t>
                </a:r>
                <a:r>
                  <a:rPr lang="fr-FR" altLang="fr-FR" sz="1600" b="1" dirty="0" err="1">
                    <a:latin typeface="+mn-lt"/>
                  </a:rPr>
                  <a:t>chemistry</a:t>
                </a:r>
                <a:r>
                  <a:rPr lang="fr-FR" altLang="fr-FR" sz="1600" dirty="0">
                    <a:latin typeface="+mn-lt"/>
                  </a:rPr>
                  <a:t>)</a:t>
                </a:r>
              </a:p>
            </p:txBody>
          </p:sp>
        </p:grpSp>
        <p:grpSp>
          <p:nvGrpSpPr>
            <p:cNvPr id="126" name="Groupe 22">
              <a:extLst>
                <a:ext uri="{FF2B5EF4-FFF2-40B4-BE49-F238E27FC236}">
                  <a16:creationId xmlns:a16="http://schemas.microsoft.com/office/drawing/2014/main" id="{4A9627A9-1E36-44E2-B576-3A032896C1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98699" y="2782664"/>
              <a:ext cx="4494277" cy="584775"/>
              <a:chOff x="2298573" y="2781781"/>
              <a:chExt cx="4494734" cy="585025"/>
            </a:xfrm>
          </p:grpSpPr>
          <p:sp>
            <p:nvSpPr>
              <p:cNvPr id="128" name="Ellipse 127">
                <a:extLst>
                  <a:ext uri="{FF2B5EF4-FFF2-40B4-BE49-F238E27FC236}">
                    <a16:creationId xmlns:a16="http://schemas.microsoft.com/office/drawing/2014/main" id="{9340D6DF-37D8-453B-82BE-1FB060DFB483}"/>
                  </a:ext>
                </a:extLst>
              </p:cNvPr>
              <p:cNvSpPr/>
              <p:nvPr/>
            </p:nvSpPr>
            <p:spPr>
              <a:xfrm>
                <a:off x="2298573" y="3078363"/>
                <a:ext cx="209571" cy="163583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cxnSp>
            <p:nvCxnSpPr>
              <p:cNvPr id="133" name="Connecteur droit avec flèche 132">
                <a:extLst>
                  <a:ext uri="{FF2B5EF4-FFF2-40B4-BE49-F238E27FC236}">
                    <a16:creationId xmlns:a16="http://schemas.microsoft.com/office/drawing/2014/main" id="{7787F960-3BF6-4C89-93C6-E7EA73189A4E}"/>
                  </a:ext>
                </a:extLst>
              </p:cNvPr>
              <p:cNvCxnSpPr>
                <a:cxnSpLocks/>
                <a:stCxn id="128" idx="7"/>
                <a:endCxn id="134" idx="1"/>
              </p:cNvCxnSpPr>
              <p:nvPr/>
            </p:nvCxnSpPr>
            <p:spPr>
              <a:xfrm flipV="1">
                <a:off x="2477453" y="3074294"/>
                <a:ext cx="1013826" cy="2802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ZoneTexte 98">
                <a:extLst>
                  <a:ext uri="{FF2B5EF4-FFF2-40B4-BE49-F238E27FC236}">
                    <a16:creationId xmlns:a16="http://schemas.microsoft.com/office/drawing/2014/main" id="{3B9550CE-AD8D-496C-8CF6-1C09CF98BD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91279" y="2781781"/>
                <a:ext cx="3302028" cy="58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 err="1">
                    <a:latin typeface="+mn-lt"/>
                  </a:rPr>
                  <a:t>Sensor</a:t>
                </a:r>
                <a:endParaRPr lang="fr-FR" altLang="fr-FR" sz="1600" dirty="0">
                  <a:latin typeface="+mn-lt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(</a:t>
                </a:r>
                <a:r>
                  <a:rPr lang="fr-FR" altLang="fr-FR" sz="1600" b="1" dirty="0" err="1">
                    <a:latin typeface="+mn-lt"/>
                  </a:rPr>
                  <a:t>soil</a:t>
                </a:r>
                <a:r>
                  <a:rPr lang="fr-FR" altLang="fr-FR" sz="1600" b="1" dirty="0">
                    <a:latin typeface="+mn-lt"/>
                  </a:rPr>
                  <a:t> </a:t>
                </a:r>
                <a:r>
                  <a:rPr lang="fr-FR" altLang="fr-FR" sz="1600" b="1" dirty="0" err="1">
                    <a:latin typeface="+mn-lt"/>
                  </a:rPr>
                  <a:t>temperature</a:t>
                </a:r>
                <a:r>
                  <a:rPr lang="fr-FR" altLang="fr-FR" sz="1600" b="1" dirty="0">
                    <a:latin typeface="+mn-lt"/>
                  </a:rPr>
                  <a:t> and </a:t>
                </a:r>
                <a:r>
                  <a:rPr lang="fr-FR" altLang="fr-FR" sz="1600" b="1" dirty="0" err="1">
                    <a:latin typeface="+mn-lt"/>
                  </a:rPr>
                  <a:t>humidity</a:t>
                </a:r>
                <a:r>
                  <a:rPr lang="fr-FR" altLang="fr-FR" sz="1600" dirty="0">
                    <a:latin typeface="+mn-lt"/>
                  </a:rPr>
                  <a:t>)</a:t>
                </a:r>
              </a:p>
            </p:txBody>
          </p:sp>
        </p:grpSp>
        <p:grpSp>
          <p:nvGrpSpPr>
            <p:cNvPr id="135" name="Groupe 19">
              <a:extLst>
                <a:ext uri="{FF2B5EF4-FFF2-40B4-BE49-F238E27FC236}">
                  <a16:creationId xmlns:a16="http://schemas.microsoft.com/office/drawing/2014/main" id="{2297A142-5988-4046-B029-2969832D56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7074" y="1263650"/>
              <a:ext cx="4292602" cy="1098550"/>
              <a:chOff x="1996881" y="1263352"/>
              <a:chExt cx="4292067" cy="1098561"/>
            </a:xfrm>
          </p:grpSpPr>
          <p:sp>
            <p:nvSpPr>
              <p:cNvPr id="164" name="Cube 163">
                <a:extLst>
                  <a:ext uri="{FF2B5EF4-FFF2-40B4-BE49-F238E27FC236}">
                    <a16:creationId xmlns:a16="http://schemas.microsoft.com/office/drawing/2014/main" id="{5B8D9F7D-7E7D-45AA-B48F-14250129B193}"/>
                  </a:ext>
                </a:extLst>
              </p:cNvPr>
              <p:cNvSpPr/>
              <p:nvPr/>
            </p:nvSpPr>
            <p:spPr>
              <a:xfrm>
                <a:off x="1996881" y="1579268"/>
                <a:ext cx="817460" cy="782645"/>
              </a:xfrm>
              <a:prstGeom prst="cube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65" name="Rectangle : coins arrondis 164">
                <a:extLst>
                  <a:ext uri="{FF2B5EF4-FFF2-40B4-BE49-F238E27FC236}">
                    <a16:creationId xmlns:a16="http://schemas.microsoft.com/office/drawing/2014/main" id="{CECE1C5F-65AD-4B6B-82B6-5E493793CF78}"/>
                  </a:ext>
                </a:extLst>
              </p:cNvPr>
              <p:cNvSpPr/>
              <p:nvPr/>
            </p:nvSpPr>
            <p:spPr>
              <a:xfrm>
                <a:off x="3698470" y="1263352"/>
                <a:ext cx="2590478" cy="555631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FR" b="1" dirty="0">
                    <a:solidFill>
                      <a:sysClr val="windowText" lastClr="000000"/>
                    </a:solidFill>
                  </a:rPr>
                  <a:t>N</a:t>
                </a:r>
                <a:r>
                  <a:rPr lang="fr-FR" b="1" baseline="-25000" dirty="0">
                    <a:solidFill>
                      <a:sysClr val="windowText" lastClr="000000"/>
                    </a:solidFill>
                  </a:rPr>
                  <a:t>2</a:t>
                </a:r>
                <a:r>
                  <a:rPr lang="fr-FR" b="1" dirty="0">
                    <a:solidFill>
                      <a:sysClr val="windowText" lastClr="000000"/>
                    </a:solidFill>
                  </a:rPr>
                  <a:t>O </a:t>
                </a:r>
                <a:r>
                  <a:rPr lang="fr-FR" b="1" dirty="0" err="1">
                    <a:solidFill>
                      <a:sysClr val="windowText" lastClr="000000"/>
                    </a:solidFill>
                  </a:rPr>
                  <a:t>analyzer</a:t>
                </a:r>
                <a:r>
                  <a:rPr lang="fr-FR" b="1" dirty="0">
                    <a:solidFill>
                      <a:sysClr val="windowText" lastClr="000000"/>
                    </a:solidFill>
                  </a:rPr>
                  <a:t> (LI-COR)</a:t>
                </a:r>
              </a:p>
            </p:txBody>
          </p:sp>
          <p:sp>
            <p:nvSpPr>
              <p:cNvPr id="166" name="Forme libre : forme 165">
                <a:extLst>
                  <a:ext uri="{FF2B5EF4-FFF2-40B4-BE49-F238E27FC236}">
                    <a16:creationId xmlns:a16="http://schemas.microsoft.com/office/drawing/2014/main" id="{3DB3D6D2-A183-4E20-9E0C-BF22ED00C3E7}"/>
                  </a:ext>
                </a:extLst>
              </p:cNvPr>
              <p:cNvSpPr/>
              <p:nvPr/>
            </p:nvSpPr>
            <p:spPr>
              <a:xfrm>
                <a:off x="2044501" y="1272882"/>
                <a:ext cx="1653969" cy="360367"/>
              </a:xfrm>
              <a:custGeom>
                <a:avLst/>
                <a:gdLst>
                  <a:gd name="connsiteX0" fmla="*/ 82933 w 1624863"/>
                  <a:gd name="connsiteY0" fmla="*/ 361141 h 361141"/>
                  <a:gd name="connsiteX1" fmla="*/ 172580 w 1624863"/>
                  <a:gd name="connsiteY1" fmla="*/ 11517 h 361141"/>
                  <a:gd name="connsiteX2" fmla="*/ 1624863 w 1624863"/>
                  <a:gd name="connsiteY2" fmla="*/ 92199 h 36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24863" h="361141">
                    <a:moveTo>
                      <a:pt x="82933" y="361141"/>
                    </a:moveTo>
                    <a:cubicBezTo>
                      <a:pt x="-738" y="208741"/>
                      <a:pt x="-84408" y="56341"/>
                      <a:pt x="172580" y="11517"/>
                    </a:cubicBezTo>
                    <a:cubicBezTo>
                      <a:pt x="429568" y="-33307"/>
                      <a:pt x="1390286" y="65305"/>
                      <a:pt x="1624863" y="92199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67" name="Forme libre : forme 166">
                <a:extLst>
                  <a:ext uri="{FF2B5EF4-FFF2-40B4-BE49-F238E27FC236}">
                    <a16:creationId xmlns:a16="http://schemas.microsoft.com/office/drawing/2014/main" id="{F1CEB30B-5DCB-4F8E-85D8-72134BC7B9AC}"/>
                  </a:ext>
                </a:extLst>
              </p:cNvPr>
              <p:cNvSpPr/>
              <p:nvPr/>
            </p:nvSpPr>
            <p:spPr>
              <a:xfrm>
                <a:off x="2509581" y="1472904"/>
                <a:ext cx="1180953" cy="230190"/>
              </a:xfrm>
              <a:custGeom>
                <a:avLst/>
                <a:gdLst>
                  <a:gd name="connsiteX0" fmla="*/ 117482 w 1204878"/>
                  <a:gd name="connsiteY0" fmla="*/ 135481 h 203341"/>
                  <a:gd name="connsiteX1" fmla="*/ 99553 w 1204878"/>
                  <a:gd name="connsiteY1" fmla="*/ 1011 h 203341"/>
                  <a:gd name="connsiteX2" fmla="*/ 1193247 w 1204878"/>
                  <a:gd name="connsiteY2" fmla="*/ 198234 h 20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4878" h="203341">
                    <a:moveTo>
                      <a:pt x="117482" y="135481"/>
                    </a:moveTo>
                    <a:cubicBezTo>
                      <a:pt x="18870" y="63016"/>
                      <a:pt x="-79741" y="-9448"/>
                      <a:pt x="99553" y="1011"/>
                    </a:cubicBezTo>
                    <a:cubicBezTo>
                      <a:pt x="278847" y="11470"/>
                      <a:pt x="1326223" y="240069"/>
                      <a:pt x="1193247" y="19823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</p:grpSp>
        <p:sp>
          <p:nvSpPr>
            <p:cNvPr id="169" name="Ellipse 168">
              <a:extLst>
                <a:ext uri="{FF2B5EF4-FFF2-40B4-BE49-F238E27FC236}">
                  <a16:creationId xmlns:a16="http://schemas.microsoft.com/office/drawing/2014/main" id="{0FB437E7-9346-4E14-89F5-ACE9622082AA}"/>
                </a:ext>
              </a:extLst>
            </p:cNvPr>
            <p:cNvSpPr/>
            <p:nvPr/>
          </p:nvSpPr>
          <p:spPr bwMode="auto">
            <a:xfrm>
              <a:off x="1730772" y="3961318"/>
              <a:ext cx="209550" cy="163513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70" name="Ellipse 169">
              <a:extLst>
                <a:ext uri="{FF2B5EF4-FFF2-40B4-BE49-F238E27FC236}">
                  <a16:creationId xmlns:a16="http://schemas.microsoft.com/office/drawing/2014/main" id="{124F5359-08B1-4729-A77B-955893FE7B98}"/>
                </a:ext>
              </a:extLst>
            </p:cNvPr>
            <p:cNvSpPr/>
            <p:nvPr/>
          </p:nvSpPr>
          <p:spPr bwMode="auto">
            <a:xfrm>
              <a:off x="2841636" y="3958549"/>
              <a:ext cx="209550" cy="163513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171" name="Groupe 170">
            <a:extLst>
              <a:ext uri="{FF2B5EF4-FFF2-40B4-BE49-F238E27FC236}">
                <a16:creationId xmlns:a16="http://schemas.microsoft.com/office/drawing/2014/main" id="{204EE34D-BF1E-4E94-BCA9-939085536086}"/>
              </a:ext>
            </a:extLst>
          </p:cNvPr>
          <p:cNvGrpSpPr/>
          <p:nvPr/>
        </p:nvGrpSpPr>
        <p:grpSpPr>
          <a:xfrm>
            <a:off x="6230451" y="2328067"/>
            <a:ext cx="6039917" cy="3812978"/>
            <a:chOff x="80963" y="1050341"/>
            <a:chExt cx="11637914" cy="6048952"/>
          </a:xfrm>
        </p:grpSpPr>
        <p:grpSp>
          <p:nvGrpSpPr>
            <p:cNvPr id="172" name="Groupe 75">
              <a:extLst>
                <a:ext uri="{FF2B5EF4-FFF2-40B4-BE49-F238E27FC236}">
                  <a16:creationId xmlns:a16="http://schemas.microsoft.com/office/drawing/2014/main" id="{5294EC56-B122-4D27-880A-8A670F475D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163" y="3729038"/>
              <a:ext cx="4403725" cy="2474912"/>
              <a:chOff x="1885995" y="4999107"/>
              <a:chExt cx="2216887" cy="664542"/>
            </a:xfrm>
          </p:grpSpPr>
          <p:pic>
            <p:nvPicPr>
              <p:cNvPr id="212" name="Image 69">
                <a:extLst>
                  <a:ext uri="{FF2B5EF4-FFF2-40B4-BE49-F238E27FC236}">
                    <a16:creationId xmlns:a16="http://schemas.microsoft.com/office/drawing/2014/main" id="{5F15B9FD-93E7-4765-9D50-73D6A247251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395"/>
              <a:stretch>
                <a:fillRect/>
              </a:stretch>
            </p:blipFill>
            <p:spPr bwMode="auto">
              <a:xfrm>
                <a:off x="1885995" y="4999107"/>
                <a:ext cx="790572" cy="664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3" name="Image 72">
                <a:extLst>
                  <a:ext uri="{FF2B5EF4-FFF2-40B4-BE49-F238E27FC236}">
                    <a16:creationId xmlns:a16="http://schemas.microsoft.com/office/drawing/2014/main" id="{701C1427-37C4-47E4-B407-AB62C428AF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395"/>
              <a:stretch>
                <a:fillRect/>
              </a:stretch>
            </p:blipFill>
            <p:spPr bwMode="auto">
              <a:xfrm>
                <a:off x="2594670" y="4999107"/>
                <a:ext cx="790572" cy="664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4" name="Image 73">
                <a:extLst>
                  <a:ext uri="{FF2B5EF4-FFF2-40B4-BE49-F238E27FC236}">
                    <a16:creationId xmlns:a16="http://schemas.microsoft.com/office/drawing/2014/main" id="{9D382647-B263-4C58-B8E1-44D4B4110A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396"/>
              <a:stretch>
                <a:fillRect/>
              </a:stretch>
            </p:blipFill>
            <p:spPr bwMode="auto">
              <a:xfrm>
                <a:off x="3312310" y="4999107"/>
                <a:ext cx="790572" cy="66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3" name="Groupe 26">
              <a:extLst>
                <a:ext uri="{FF2B5EF4-FFF2-40B4-BE49-F238E27FC236}">
                  <a16:creationId xmlns:a16="http://schemas.microsoft.com/office/drawing/2014/main" id="{962F89F5-74F8-4BB6-8349-C8D10FC120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963" y="3495675"/>
              <a:ext cx="4921250" cy="2895600"/>
              <a:chOff x="1057835" y="2770095"/>
              <a:chExt cx="4921624" cy="2895600"/>
            </a:xfrm>
          </p:grpSpPr>
          <p:cxnSp>
            <p:nvCxnSpPr>
              <p:cNvPr id="209" name="Connecteur droit 208">
                <a:extLst>
                  <a:ext uri="{FF2B5EF4-FFF2-40B4-BE49-F238E27FC236}">
                    <a16:creationId xmlns:a16="http://schemas.microsoft.com/office/drawing/2014/main" id="{1E82B6EF-D4D7-4897-81E1-1323C9030F00}"/>
                  </a:ext>
                </a:extLst>
              </p:cNvPr>
              <p:cNvCxnSpPr/>
              <p:nvPr/>
            </p:nvCxnSpPr>
            <p:spPr>
              <a:xfrm>
                <a:off x="1057835" y="2770095"/>
                <a:ext cx="0" cy="289560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Connecteur droit 209">
                <a:extLst>
                  <a:ext uri="{FF2B5EF4-FFF2-40B4-BE49-F238E27FC236}">
                    <a16:creationId xmlns:a16="http://schemas.microsoft.com/office/drawing/2014/main" id="{5E52E807-054B-427E-94F0-624E1ED13E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57835" y="5629183"/>
                <a:ext cx="4921624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Connecteur droit 210">
                <a:extLst>
                  <a:ext uri="{FF2B5EF4-FFF2-40B4-BE49-F238E27FC236}">
                    <a16:creationId xmlns:a16="http://schemas.microsoft.com/office/drawing/2014/main" id="{C266575E-531E-4677-B34F-FD0753063F12}"/>
                  </a:ext>
                </a:extLst>
              </p:cNvPr>
              <p:cNvCxnSpPr/>
              <p:nvPr/>
            </p:nvCxnSpPr>
            <p:spPr>
              <a:xfrm>
                <a:off x="5979459" y="2770095"/>
                <a:ext cx="0" cy="289560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e 5">
              <a:extLst>
                <a:ext uri="{FF2B5EF4-FFF2-40B4-BE49-F238E27FC236}">
                  <a16:creationId xmlns:a16="http://schemas.microsoft.com/office/drawing/2014/main" id="{0830BD3F-5462-420C-A670-0078D21E13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3725" y="2503677"/>
              <a:ext cx="11125152" cy="2521028"/>
              <a:chOff x="593989" y="2502889"/>
              <a:chExt cx="11124901" cy="2522863"/>
            </a:xfrm>
          </p:grpSpPr>
          <p:cxnSp>
            <p:nvCxnSpPr>
              <p:cNvPr id="193" name="Connecteur droit avec flèche 192">
                <a:extLst>
                  <a:ext uri="{FF2B5EF4-FFF2-40B4-BE49-F238E27FC236}">
                    <a16:creationId xmlns:a16="http://schemas.microsoft.com/office/drawing/2014/main" id="{65575C5D-BE1C-4592-ADE3-661B23984955}"/>
                  </a:ext>
                </a:extLst>
              </p:cNvPr>
              <p:cNvCxnSpPr>
                <a:cxnSpLocks/>
                <a:endCxn id="195" idx="1"/>
              </p:cNvCxnSpPr>
              <p:nvPr/>
            </p:nvCxnSpPr>
            <p:spPr>
              <a:xfrm>
                <a:off x="4426970" y="4141263"/>
                <a:ext cx="1184602" cy="42030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Connecteur droit avec flèche 193">
                <a:extLst>
                  <a:ext uri="{FF2B5EF4-FFF2-40B4-BE49-F238E27FC236}">
                    <a16:creationId xmlns:a16="http://schemas.microsoft.com/office/drawing/2014/main" id="{CBD24E37-2936-4B8F-87A0-31AB5BAD0653}"/>
                  </a:ext>
                </a:extLst>
              </p:cNvPr>
              <p:cNvCxnSpPr>
                <a:cxnSpLocks/>
                <a:stCxn id="208" idx="0"/>
                <a:endCxn id="196" idx="1"/>
              </p:cNvCxnSpPr>
              <p:nvPr/>
            </p:nvCxnSpPr>
            <p:spPr>
              <a:xfrm flipV="1">
                <a:off x="4256269" y="2967074"/>
                <a:ext cx="1245198" cy="76207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5" name="ZoneTexte 128">
                <a:extLst>
                  <a:ext uri="{FF2B5EF4-FFF2-40B4-BE49-F238E27FC236}">
                    <a16:creationId xmlns:a16="http://schemas.microsoft.com/office/drawing/2014/main" id="{4CDB5532-5630-47D3-A7CA-BCAC35A387B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1572" y="4097383"/>
                <a:ext cx="4470839" cy="928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 err="1">
                    <a:latin typeface="+mn-lt"/>
                  </a:rPr>
                  <a:t>Rhizon</a:t>
                </a:r>
                <a:r>
                  <a:rPr lang="fr-FR" altLang="fr-FR" sz="1600" dirty="0">
                    <a:latin typeface="+mn-lt"/>
                  </a:rPr>
                  <a:t> sampler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(</a:t>
                </a:r>
                <a:r>
                  <a:rPr lang="fr-FR" altLang="fr-FR" sz="1600" b="1" dirty="0" err="1">
                    <a:latin typeface="+mn-lt"/>
                  </a:rPr>
                  <a:t>soil</a:t>
                </a:r>
                <a:r>
                  <a:rPr lang="fr-FR" altLang="fr-FR" sz="1600" b="1" dirty="0">
                    <a:latin typeface="+mn-lt"/>
                  </a:rPr>
                  <a:t> water </a:t>
                </a:r>
                <a:r>
                  <a:rPr lang="fr-FR" altLang="fr-FR" sz="1600" b="1" dirty="0" err="1">
                    <a:latin typeface="+mn-lt"/>
                  </a:rPr>
                  <a:t>chemistry</a:t>
                </a:r>
                <a:r>
                  <a:rPr lang="fr-FR" altLang="fr-FR" sz="1600" dirty="0">
                    <a:latin typeface="+mn-lt"/>
                  </a:rPr>
                  <a:t>)</a:t>
                </a:r>
              </a:p>
            </p:txBody>
          </p:sp>
          <p:sp>
            <p:nvSpPr>
              <p:cNvPr id="196" name="ZoneTexte 129">
                <a:extLst>
                  <a:ext uri="{FF2B5EF4-FFF2-40B4-BE49-F238E27FC236}">
                    <a16:creationId xmlns:a16="http://schemas.microsoft.com/office/drawing/2014/main" id="{998A6383-2676-424D-B4FC-3645492223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01467" y="2502889"/>
                <a:ext cx="6217423" cy="9283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TOMST </a:t>
                </a:r>
                <a:r>
                  <a:rPr lang="fr-FR" altLang="fr-FR" sz="1600" dirty="0" err="1">
                    <a:latin typeface="+mn-lt"/>
                  </a:rPr>
                  <a:t>sensor</a:t>
                </a:r>
                <a:endParaRPr lang="fr-FR" altLang="fr-FR" sz="1600" dirty="0">
                  <a:latin typeface="+mn-lt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(</a:t>
                </a:r>
                <a:r>
                  <a:rPr lang="fr-FR" altLang="fr-FR" sz="1600" b="1" dirty="0" err="1">
                    <a:latin typeface="+mn-lt"/>
                  </a:rPr>
                  <a:t>soil</a:t>
                </a:r>
                <a:r>
                  <a:rPr lang="fr-FR" altLang="fr-FR" sz="1600" b="1" dirty="0">
                    <a:latin typeface="+mn-lt"/>
                  </a:rPr>
                  <a:t> </a:t>
                </a:r>
                <a:r>
                  <a:rPr lang="fr-FR" altLang="fr-FR" sz="1600" b="1" dirty="0" err="1">
                    <a:latin typeface="+mn-lt"/>
                  </a:rPr>
                  <a:t>temperature</a:t>
                </a:r>
                <a:r>
                  <a:rPr lang="fr-FR" altLang="fr-FR" sz="1600" b="1" dirty="0">
                    <a:latin typeface="+mn-lt"/>
                  </a:rPr>
                  <a:t> and </a:t>
                </a:r>
                <a:r>
                  <a:rPr lang="fr-FR" altLang="fr-FR" sz="1600" b="1" dirty="0" err="1">
                    <a:latin typeface="+mn-lt"/>
                  </a:rPr>
                  <a:t>humidity</a:t>
                </a:r>
                <a:r>
                  <a:rPr lang="fr-FR" altLang="fr-FR" sz="1600" dirty="0">
                    <a:latin typeface="+mn-lt"/>
                  </a:rPr>
                  <a:t>)</a:t>
                </a:r>
              </a:p>
            </p:txBody>
          </p:sp>
          <p:sp>
            <p:nvSpPr>
              <p:cNvPr id="197" name="Triangle isocèle 196">
                <a:extLst>
                  <a:ext uri="{FF2B5EF4-FFF2-40B4-BE49-F238E27FC236}">
                    <a16:creationId xmlns:a16="http://schemas.microsoft.com/office/drawing/2014/main" id="{0F15A337-6330-434A-92C6-7205E5B49BED}"/>
                  </a:ext>
                </a:extLst>
              </p:cNvPr>
              <p:cNvSpPr/>
              <p:nvPr/>
            </p:nvSpPr>
            <p:spPr>
              <a:xfrm>
                <a:off x="593989" y="3994448"/>
                <a:ext cx="327018" cy="239888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98" name="Ellipse 197">
                <a:extLst>
                  <a:ext uri="{FF2B5EF4-FFF2-40B4-BE49-F238E27FC236}">
                    <a16:creationId xmlns:a16="http://schemas.microsoft.com/office/drawing/2014/main" id="{30BC7AAE-3426-4413-9349-912A43826444}"/>
                  </a:ext>
                </a:extLst>
              </p:cNvPr>
              <p:cNvSpPr/>
              <p:nvPr/>
            </p:nvSpPr>
            <p:spPr>
              <a:xfrm>
                <a:off x="1070228" y="3710079"/>
                <a:ext cx="150810" cy="843576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199" name="Triangle isocèle 198">
                <a:extLst>
                  <a:ext uri="{FF2B5EF4-FFF2-40B4-BE49-F238E27FC236}">
                    <a16:creationId xmlns:a16="http://schemas.microsoft.com/office/drawing/2014/main" id="{AD09FBF1-CD1F-44B8-9599-8598DD9A2F2B}"/>
                  </a:ext>
                </a:extLst>
              </p:cNvPr>
              <p:cNvSpPr/>
              <p:nvPr/>
            </p:nvSpPr>
            <p:spPr>
              <a:xfrm>
                <a:off x="1378196" y="3994448"/>
                <a:ext cx="327018" cy="239888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0" name="Triangle isocèle 199">
                <a:extLst>
                  <a:ext uri="{FF2B5EF4-FFF2-40B4-BE49-F238E27FC236}">
                    <a16:creationId xmlns:a16="http://schemas.microsoft.com/office/drawing/2014/main" id="{E1906D48-9C08-448F-905C-C98C8816CEBA}"/>
                  </a:ext>
                </a:extLst>
              </p:cNvPr>
              <p:cNvSpPr/>
              <p:nvPr/>
            </p:nvSpPr>
            <p:spPr>
              <a:xfrm>
                <a:off x="1997307" y="3994448"/>
                <a:ext cx="331780" cy="239888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1" name="Ellipse 200">
                <a:extLst>
                  <a:ext uri="{FF2B5EF4-FFF2-40B4-BE49-F238E27FC236}">
                    <a16:creationId xmlns:a16="http://schemas.microsoft.com/office/drawing/2014/main" id="{67F6DBF1-1928-4005-AA55-DF4584A98ADC}"/>
                  </a:ext>
                </a:extLst>
              </p:cNvPr>
              <p:cNvSpPr/>
              <p:nvPr/>
            </p:nvSpPr>
            <p:spPr>
              <a:xfrm>
                <a:off x="2464022" y="3710079"/>
                <a:ext cx="150810" cy="843576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2" name="Triangle isocèle 201">
                <a:extLst>
                  <a:ext uri="{FF2B5EF4-FFF2-40B4-BE49-F238E27FC236}">
                    <a16:creationId xmlns:a16="http://schemas.microsoft.com/office/drawing/2014/main" id="{4940407B-C4EF-424A-8176-7F7FA1FB7B1F}"/>
                  </a:ext>
                </a:extLst>
              </p:cNvPr>
              <p:cNvSpPr/>
              <p:nvPr/>
            </p:nvSpPr>
            <p:spPr>
              <a:xfrm>
                <a:off x="2781515" y="3994448"/>
                <a:ext cx="331780" cy="239888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3" name="Triangle isocèle 202">
                <a:extLst>
                  <a:ext uri="{FF2B5EF4-FFF2-40B4-BE49-F238E27FC236}">
                    <a16:creationId xmlns:a16="http://schemas.microsoft.com/office/drawing/2014/main" id="{34907F40-1889-4B98-88D5-FA9D87D0ACA1}"/>
                  </a:ext>
                </a:extLst>
              </p:cNvPr>
              <p:cNvSpPr/>
              <p:nvPr/>
            </p:nvSpPr>
            <p:spPr>
              <a:xfrm>
                <a:off x="3433963" y="3994448"/>
                <a:ext cx="331779" cy="239888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4" name="Ellipse 203">
                <a:extLst>
                  <a:ext uri="{FF2B5EF4-FFF2-40B4-BE49-F238E27FC236}">
                    <a16:creationId xmlns:a16="http://schemas.microsoft.com/office/drawing/2014/main" id="{4A786F4D-C1BF-4DC0-93B0-ACD0BC25838C}"/>
                  </a:ext>
                </a:extLst>
              </p:cNvPr>
              <p:cNvSpPr/>
              <p:nvPr/>
            </p:nvSpPr>
            <p:spPr>
              <a:xfrm>
                <a:off x="3908614" y="3710079"/>
                <a:ext cx="155571" cy="843576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5" name="Triangle isocèle 204">
                <a:extLst>
                  <a:ext uri="{FF2B5EF4-FFF2-40B4-BE49-F238E27FC236}">
                    <a16:creationId xmlns:a16="http://schemas.microsoft.com/office/drawing/2014/main" id="{CD803DC1-C2CA-46FD-BB50-60ADF5B0CC85}"/>
                  </a:ext>
                </a:extLst>
              </p:cNvPr>
              <p:cNvSpPr/>
              <p:nvPr/>
            </p:nvSpPr>
            <p:spPr>
              <a:xfrm>
                <a:off x="4208645" y="3994448"/>
                <a:ext cx="331779" cy="239888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6" name="Ellipse 205">
                <a:extLst>
                  <a:ext uri="{FF2B5EF4-FFF2-40B4-BE49-F238E27FC236}">
                    <a16:creationId xmlns:a16="http://schemas.microsoft.com/office/drawing/2014/main" id="{85788118-12E5-48B0-B5BB-3DC349346150}"/>
                  </a:ext>
                </a:extLst>
              </p:cNvPr>
              <p:cNvSpPr/>
              <p:nvPr/>
            </p:nvSpPr>
            <p:spPr>
              <a:xfrm rot="5400000">
                <a:off x="1070170" y="3446559"/>
                <a:ext cx="154100" cy="525450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7" name="Ellipse 206">
                <a:extLst>
                  <a:ext uri="{FF2B5EF4-FFF2-40B4-BE49-F238E27FC236}">
                    <a16:creationId xmlns:a16="http://schemas.microsoft.com/office/drawing/2014/main" id="{BDB6F559-D2EF-4084-B3F1-A8580B6820E7}"/>
                  </a:ext>
                </a:extLst>
              </p:cNvPr>
              <p:cNvSpPr/>
              <p:nvPr/>
            </p:nvSpPr>
            <p:spPr>
              <a:xfrm rot="5400000">
                <a:off x="2464758" y="3447352"/>
                <a:ext cx="154100" cy="523863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208" name="Ellipse 207">
                <a:extLst>
                  <a:ext uri="{FF2B5EF4-FFF2-40B4-BE49-F238E27FC236}">
                    <a16:creationId xmlns:a16="http://schemas.microsoft.com/office/drawing/2014/main" id="{6D2D4C42-3EBC-4EB6-A25F-241EFC6287A2}"/>
                  </a:ext>
                </a:extLst>
              </p:cNvPr>
              <p:cNvSpPr/>
              <p:nvPr/>
            </p:nvSpPr>
            <p:spPr>
              <a:xfrm rot="5400000">
                <a:off x="3915699" y="3466417"/>
                <a:ext cx="155688" cy="525451"/>
              </a:xfrm>
              <a:prstGeom prst="ellipse">
                <a:avLst/>
              </a:prstGeom>
              <a:ln/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</p:grpSp>
        <p:sp>
          <p:nvSpPr>
            <p:cNvPr id="175" name="ZoneTexte 144">
              <a:extLst>
                <a:ext uri="{FF2B5EF4-FFF2-40B4-BE49-F238E27FC236}">
                  <a16:creationId xmlns:a16="http://schemas.microsoft.com/office/drawing/2014/main" id="{F626DA5E-72EA-49EB-85F9-2ACB123943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216" y="6513380"/>
              <a:ext cx="4309666" cy="58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dirty="0">
                  <a:solidFill>
                    <a:srgbClr val="ED7D31"/>
                  </a:solidFill>
                </a:rPr>
                <a:t>Flood </a:t>
              </a:r>
              <a:r>
                <a:rPr lang="fr-FR" altLang="fr-FR" sz="1800" dirty="0" err="1">
                  <a:solidFill>
                    <a:srgbClr val="ED7D31"/>
                  </a:solidFill>
                </a:rPr>
                <a:t>Water+Nitrate</a:t>
              </a:r>
              <a:endParaRPr lang="fr-FR" altLang="fr-FR" sz="1800" dirty="0">
                <a:solidFill>
                  <a:srgbClr val="ED7D31"/>
                </a:solidFill>
              </a:endParaRPr>
            </a:p>
          </p:txBody>
        </p:sp>
        <p:grpSp>
          <p:nvGrpSpPr>
            <p:cNvPr id="176" name="Groupe 163">
              <a:extLst>
                <a:ext uri="{FF2B5EF4-FFF2-40B4-BE49-F238E27FC236}">
                  <a16:creationId xmlns:a16="http://schemas.microsoft.com/office/drawing/2014/main" id="{DFF5B8E3-6563-408D-B9AE-14598A5209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8738" y="1050341"/>
              <a:ext cx="6328712" cy="1114846"/>
              <a:chOff x="4568084" y="1049831"/>
              <a:chExt cx="6328643" cy="1115102"/>
            </a:xfrm>
          </p:grpSpPr>
          <p:grpSp>
            <p:nvGrpSpPr>
              <p:cNvPr id="187" name="Groupe 146">
                <a:extLst>
                  <a:ext uri="{FF2B5EF4-FFF2-40B4-BE49-F238E27FC236}">
                    <a16:creationId xmlns:a16="http://schemas.microsoft.com/office/drawing/2014/main" id="{5C99A8DC-9E42-445C-A415-16C33BB591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33206" y="1049831"/>
                <a:ext cx="5963521" cy="1115102"/>
                <a:chOff x="5463251" y="1075758"/>
                <a:chExt cx="5963521" cy="1115102"/>
              </a:xfrm>
            </p:grpSpPr>
            <p:sp>
              <p:nvSpPr>
                <p:cNvPr id="190" name="Rectangle : coins arrondis 189">
                  <a:extLst>
                    <a:ext uri="{FF2B5EF4-FFF2-40B4-BE49-F238E27FC236}">
                      <a16:creationId xmlns:a16="http://schemas.microsoft.com/office/drawing/2014/main" id="{94F832E7-80D7-4940-8200-75953EE72CCA}"/>
                    </a:ext>
                  </a:extLst>
                </p:cNvPr>
                <p:cNvSpPr/>
                <p:nvPr/>
              </p:nvSpPr>
              <p:spPr>
                <a:xfrm>
                  <a:off x="6434788" y="1075758"/>
                  <a:ext cx="4991984" cy="881646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fr-FR" b="1" dirty="0">
                      <a:solidFill>
                        <a:sysClr val="windowText" lastClr="000000"/>
                      </a:solidFill>
                    </a:rPr>
                    <a:t>N</a:t>
                  </a:r>
                  <a:r>
                    <a:rPr lang="fr-FR" b="1" baseline="-25000" dirty="0">
                      <a:solidFill>
                        <a:sysClr val="windowText" lastClr="000000"/>
                      </a:solidFill>
                    </a:rPr>
                    <a:t>2</a:t>
                  </a:r>
                  <a:r>
                    <a:rPr lang="fr-FR" b="1" dirty="0">
                      <a:solidFill>
                        <a:sysClr val="windowText" lastClr="000000"/>
                      </a:solidFill>
                    </a:rPr>
                    <a:t>O </a:t>
                  </a:r>
                  <a:r>
                    <a:rPr lang="fr-FR" b="1" dirty="0" err="1">
                      <a:solidFill>
                        <a:sysClr val="windowText" lastClr="000000"/>
                      </a:solidFill>
                    </a:rPr>
                    <a:t>analyzer</a:t>
                  </a:r>
                  <a:r>
                    <a:rPr lang="fr-FR" b="1" dirty="0">
                      <a:solidFill>
                        <a:sysClr val="windowText" lastClr="000000"/>
                      </a:solidFill>
                    </a:rPr>
                    <a:t> (LI-COR)</a:t>
                  </a:r>
                </a:p>
              </p:txBody>
            </p:sp>
            <p:cxnSp>
              <p:nvCxnSpPr>
                <p:cNvPr id="191" name="Connecteur : en arc 190">
                  <a:extLst>
                    <a:ext uri="{FF2B5EF4-FFF2-40B4-BE49-F238E27FC236}">
                      <a16:creationId xmlns:a16="http://schemas.microsoft.com/office/drawing/2014/main" id="{7110E862-AC6D-4F7D-A4EE-F0099EF9F6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V="1">
                  <a:off x="5463251" y="1546178"/>
                  <a:ext cx="971539" cy="411254"/>
                </a:xfrm>
                <a:prstGeom prst="curvedConnector3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Connecteur : en arc 191">
                  <a:extLst>
                    <a:ext uri="{FF2B5EF4-FFF2-40B4-BE49-F238E27FC236}">
                      <a16:creationId xmlns:a16="http://schemas.microsoft.com/office/drawing/2014/main" id="{43783343-FF5C-4DF8-B7D6-2D535C1C2E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V="1">
                  <a:off x="5463251" y="1814531"/>
                  <a:ext cx="971539" cy="376329"/>
                </a:xfrm>
                <a:prstGeom prst="curvedConnector3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8" name="Connecteur droit 187">
                <a:extLst>
                  <a:ext uri="{FF2B5EF4-FFF2-40B4-BE49-F238E27FC236}">
                    <a16:creationId xmlns:a16="http://schemas.microsoft.com/office/drawing/2014/main" id="{B55CE712-1EA8-4AC0-825E-1882FB29B77A}"/>
                  </a:ext>
                </a:extLst>
              </p:cNvPr>
              <p:cNvCxnSpPr/>
              <p:nvPr/>
            </p:nvCxnSpPr>
            <p:spPr>
              <a:xfrm flipH="1">
                <a:off x="4568086" y="1931510"/>
                <a:ext cx="3841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Connecteur droit 188">
                <a:extLst>
                  <a:ext uri="{FF2B5EF4-FFF2-40B4-BE49-F238E27FC236}">
                    <a16:creationId xmlns:a16="http://schemas.microsoft.com/office/drawing/2014/main" id="{7E442908-EB60-4D61-9119-A7A1F1C13321}"/>
                  </a:ext>
                </a:extLst>
              </p:cNvPr>
              <p:cNvCxnSpPr/>
              <p:nvPr/>
            </p:nvCxnSpPr>
            <p:spPr>
              <a:xfrm flipH="1">
                <a:off x="4568084" y="2163345"/>
                <a:ext cx="3841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7" name="Connecteur droit 176">
              <a:extLst>
                <a:ext uri="{FF2B5EF4-FFF2-40B4-BE49-F238E27FC236}">
                  <a16:creationId xmlns:a16="http://schemas.microsoft.com/office/drawing/2014/main" id="{19A751D0-EFC1-4EDC-9B64-18010EDFFC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63763" y="2562225"/>
              <a:ext cx="0" cy="28575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177">
              <a:extLst>
                <a:ext uri="{FF2B5EF4-FFF2-40B4-BE49-F238E27FC236}">
                  <a16:creationId xmlns:a16="http://schemas.microsoft.com/office/drawing/2014/main" id="{58BBF3D8-F177-4015-9AF7-43702C03C8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47988" y="2584450"/>
              <a:ext cx="0" cy="28575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cteur droit 178">
              <a:extLst>
                <a:ext uri="{FF2B5EF4-FFF2-40B4-BE49-F238E27FC236}">
                  <a16:creationId xmlns:a16="http://schemas.microsoft.com/office/drawing/2014/main" id="{86F73ED4-FF55-4EEC-B8E5-AF6C2E481B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62350" y="2600325"/>
              <a:ext cx="0" cy="28575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3559641F-636F-402E-98F3-5718F6DFF6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4038" y="2584450"/>
              <a:ext cx="0" cy="28575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180">
              <a:extLst>
                <a:ext uri="{FF2B5EF4-FFF2-40B4-BE49-F238E27FC236}">
                  <a16:creationId xmlns:a16="http://schemas.microsoft.com/office/drawing/2014/main" id="{097822C7-8A74-484D-A79C-259E4FF2E4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7238" y="2555875"/>
              <a:ext cx="0" cy="28575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181">
              <a:extLst>
                <a:ext uri="{FF2B5EF4-FFF2-40B4-BE49-F238E27FC236}">
                  <a16:creationId xmlns:a16="http://schemas.microsoft.com/office/drawing/2014/main" id="{5E1BF931-92A9-4D96-AE66-4E141F95A5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6225" y="2562225"/>
              <a:ext cx="0" cy="285750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3708B75C-E976-4BAC-B8A7-B57E3C6B0D82}"/>
                </a:ext>
              </a:extLst>
            </p:cNvPr>
            <p:cNvSpPr/>
            <p:nvPr/>
          </p:nvSpPr>
          <p:spPr>
            <a:xfrm>
              <a:off x="88900" y="4132263"/>
              <a:ext cx="4913313" cy="2219325"/>
            </a:xfrm>
            <a:prstGeom prst="rect">
              <a:avLst/>
            </a:prstGeom>
            <a:solidFill>
              <a:srgbClr val="ED7D31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84" name="Cylindre 183">
              <a:extLst>
                <a:ext uri="{FF2B5EF4-FFF2-40B4-BE49-F238E27FC236}">
                  <a16:creationId xmlns:a16="http://schemas.microsoft.com/office/drawing/2014/main" id="{A094A0D8-1349-4CC3-AF54-63FF70D229B0}"/>
                </a:ext>
              </a:extLst>
            </p:cNvPr>
            <p:cNvSpPr/>
            <p:nvPr/>
          </p:nvSpPr>
          <p:spPr>
            <a:xfrm>
              <a:off x="590550" y="2738438"/>
              <a:ext cx="1122363" cy="1489075"/>
            </a:xfrm>
            <a:prstGeom prst="can">
              <a:avLst/>
            </a:prstGeom>
            <a:solidFill>
              <a:schemeClr val="bg2">
                <a:lumMod val="90000"/>
                <a:alpha val="2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dirty="0"/>
            </a:p>
          </p:txBody>
        </p:sp>
        <p:sp>
          <p:nvSpPr>
            <p:cNvPr id="185" name="Cylindre 184">
              <a:extLst>
                <a:ext uri="{FF2B5EF4-FFF2-40B4-BE49-F238E27FC236}">
                  <a16:creationId xmlns:a16="http://schemas.microsoft.com/office/drawing/2014/main" id="{33830CA6-587F-4723-AC76-A9D8370B9801}"/>
                </a:ext>
              </a:extLst>
            </p:cNvPr>
            <p:cNvSpPr/>
            <p:nvPr/>
          </p:nvSpPr>
          <p:spPr>
            <a:xfrm>
              <a:off x="1998663" y="2751138"/>
              <a:ext cx="1120775" cy="1489075"/>
            </a:xfrm>
            <a:prstGeom prst="can">
              <a:avLst/>
            </a:prstGeom>
            <a:solidFill>
              <a:schemeClr val="bg2">
                <a:lumMod val="90000"/>
                <a:alpha val="2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dirty="0"/>
            </a:p>
          </p:txBody>
        </p:sp>
        <p:sp>
          <p:nvSpPr>
            <p:cNvPr id="186" name="Cylindre 185">
              <a:extLst>
                <a:ext uri="{FF2B5EF4-FFF2-40B4-BE49-F238E27FC236}">
                  <a16:creationId xmlns:a16="http://schemas.microsoft.com/office/drawing/2014/main" id="{73993B34-24DD-4BC9-AAD4-61B61D2BEDF5}"/>
                </a:ext>
              </a:extLst>
            </p:cNvPr>
            <p:cNvSpPr/>
            <p:nvPr/>
          </p:nvSpPr>
          <p:spPr>
            <a:xfrm>
              <a:off x="3413125" y="2751138"/>
              <a:ext cx="1122363" cy="1489075"/>
            </a:xfrm>
            <a:prstGeom prst="can">
              <a:avLst/>
            </a:prstGeom>
            <a:solidFill>
              <a:schemeClr val="bg2">
                <a:lumMod val="90000"/>
                <a:alpha val="2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4D2F9424-F754-4141-9CD1-7959C346A898}"/>
              </a:ext>
            </a:extLst>
          </p:cNvPr>
          <p:cNvCxnSpPr>
            <a:cxnSpLocks/>
          </p:cNvCxnSpPr>
          <p:nvPr/>
        </p:nvCxnSpPr>
        <p:spPr>
          <a:xfrm>
            <a:off x="6096000" y="1684338"/>
            <a:ext cx="0" cy="495935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647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Results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 &amp; Discussion: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Case of the site of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Agali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Estonia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3324" name="ZoneTexte 123">
            <a:extLst>
              <a:ext uri="{FF2B5EF4-FFF2-40B4-BE49-F238E27FC236}">
                <a16:creationId xmlns:a16="http://schemas.microsoft.com/office/drawing/2014/main" id="{E773D32F-20A8-40BB-996A-C4F3A0530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39837"/>
            <a:ext cx="609599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+mn-lt"/>
              </a:rPr>
              <a:t>Field setup </a:t>
            </a:r>
            <a:r>
              <a:rPr lang="fr-FR" altLang="fr-FR" sz="2400" dirty="0" err="1">
                <a:latin typeface="+mn-lt"/>
              </a:rPr>
              <a:t>with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automatic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chambers</a:t>
            </a:r>
            <a:endParaRPr lang="fr-FR" altLang="fr-FR" sz="2400" dirty="0">
              <a:latin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100" i="1" dirty="0">
                <a:latin typeface="+mn-lt"/>
              </a:rPr>
              <a:t>(Mander et al., 2021)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CA559F7A-A376-47B2-A8AA-91128DE01D2B}"/>
              </a:ext>
            </a:extLst>
          </p:cNvPr>
          <p:cNvSpPr txBox="1"/>
          <p:nvPr/>
        </p:nvSpPr>
        <p:spPr>
          <a:xfrm>
            <a:off x="6095996" y="1239837"/>
            <a:ext cx="608567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 err="1">
                <a:latin typeface="+mn-lt"/>
              </a:rPr>
              <a:t>Laboratory</a:t>
            </a:r>
            <a:r>
              <a:rPr lang="fr-FR" sz="2400" dirty="0">
                <a:latin typeface="+mn-lt"/>
              </a:rPr>
              <a:t> setup </a:t>
            </a:r>
            <a:r>
              <a:rPr lang="fr-FR" sz="2400" dirty="0" err="1">
                <a:latin typeface="+mn-lt"/>
              </a:rPr>
              <a:t>Aquacosm</a:t>
            </a:r>
            <a:r>
              <a:rPr lang="fr-FR" sz="2400" dirty="0">
                <a:latin typeface="+mn-lt"/>
              </a:rPr>
              <a:t>-GHG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i="1" dirty="0">
                <a:solidFill>
                  <a:schemeClr val="tx1"/>
                </a:solidFill>
                <a:latin typeface="+mn-lt"/>
              </a:rPr>
              <a:t>(</a:t>
            </a:r>
            <a:r>
              <a:rPr lang="fr-FR" sz="1100" i="1" dirty="0" err="1">
                <a:solidFill>
                  <a:schemeClr val="tx1"/>
                </a:solidFill>
                <a:latin typeface="+mn-lt"/>
              </a:rPr>
              <a:t>Kanaan</a:t>
            </a:r>
            <a:r>
              <a:rPr lang="fr-FR" sz="1100" i="1" dirty="0">
                <a:solidFill>
                  <a:schemeClr val="tx1"/>
                </a:solidFill>
                <a:latin typeface="+mn-lt"/>
              </a:rPr>
              <a:t> et al., 2024)</a:t>
            </a: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CAE08E87-CC9E-4EF6-B726-F349013BD8C3}"/>
              </a:ext>
            </a:extLst>
          </p:cNvPr>
          <p:cNvGrpSpPr/>
          <p:nvPr/>
        </p:nvGrpSpPr>
        <p:grpSpPr>
          <a:xfrm>
            <a:off x="6108643" y="2295525"/>
            <a:ext cx="3704633" cy="3155696"/>
            <a:chOff x="3309039" y="1671391"/>
            <a:chExt cx="4253812" cy="3492944"/>
          </a:xfrm>
        </p:grpSpPr>
        <p:pic>
          <p:nvPicPr>
            <p:cNvPr id="78" name="Image 77">
              <a:extLst>
                <a:ext uri="{FF2B5EF4-FFF2-40B4-BE49-F238E27FC236}">
                  <a16:creationId xmlns:a16="http://schemas.microsoft.com/office/drawing/2014/main" id="{E26A7765-486A-4FA7-8732-9F6DD9D1DC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76" t="3721" r="19912" b="4760"/>
            <a:stretch/>
          </p:blipFill>
          <p:spPr>
            <a:xfrm>
              <a:off x="4061797" y="1924050"/>
              <a:ext cx="3501054" cy="2976115"/>
            </a:xfrm>
            <a:prstGeom prst="rect">
              <a:avLst/>
            </a:prstGeom>
          </p:spPr>
        </p:pic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02EC041D-0841-476F-B4E6-7440E34ABB0E}"/>
                </a:ext>
              </a:extLst>
            </p:cNvPr>
            <p:cNvSpPr txBox="1"/>
            <p:nvPr/>
          </p:nvSpPr>
          <p:spPr>
            <a:xfrm>
              <a:off x="3758143" y="1671391"/>
              <a:ext cx="790601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 err="1">
                  <a:solidFill>
                    <a:srgbClr val="FF0000"/>
                  </a:solidFill>
                </a:rPr>
                <a:t>Treatment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F2ED6229-D1C6-4AE3-92FC-75A7CEE2DC1F}"/>
                </a:ext>
              </a:extLst>
            </p:cNvPr>
            <p:cNvSpPr txBox="1"/>
            <p:nvPr/>
          </p:nvSpPr>
          <p:spPr>
            <a:xfrm rot="16200000">
              <a:off x="2698295" y="3298195"/>
              <a:ext cx="1483098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/>
                <a:t>N</a:t>
              </a:r>
              <a:r>
                <a:rPr lang="fr-FR" sz="1100" baseline="-25000" dirty="0"/>
                <a:t>2</a:t>
              </a:r>
              <a:r>
                <a:rPr lang="fr-FR" sz="1100" dirty="0"/>
                <a:t>O flux (µmol.m</a:t>
              </a:r>
              <a:r>
                <a:rPr lang="fr-FR" sz="1100" baseline="30000" dirty="0"/>
                <a:t>-3</a:t>
              </a:r>
              <a:r>
                <a:rPr lang="fr-FR" sz="1100" dirty="0"/>
                <a:t>.h</a:t>
              </a:r>
              <a:r>
                <a:rPr lang="fr-FR" sz="1100" baseline="30000" dirty="0"/>
                <a:t>-1</a:t>
              </a:r>
              <a:r>
                <a:rPr lang="fr-FR" sz="1100" dirty="0"/>
                <a:t>)</a:t>
              </a:r>
              <a:endParaRPr lang="en-GB" sz="1100" dirty="0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00430111-D165-4DA5-8EB2-F73F88D5E797}"/>
                </a:ext>
              </a:extLst>
            </p:cNvPr>
            <p:cNvSpPr txBox="1"/>
            <p:nvPr/>
          </p:nvSpPr>
          <p:spPr>
            <a:xfrm>
              <a:off x="4655393" y="4902725"/>
              <a:ext cx="2090637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/>
                <a:t>Time relative to </a:t>
              </a:r>
              <a:r>
                <a:rPr lang="fr-FR" sz="1100" dirty="0" err="1"/>
                <a:t>treatment</a:t>
              </a:r>
              <a:r>
                <a:rPr lang="fr-FR" sz="1100" dirty="0"/>
                <a:t> (</a:t>
              </a:r>
              <a:r>
                <a:rPr lang="fr-FR" sz="1100" dirty="0" err="1"/>
                <a:t>hour</a:t>
              </a:r>
              <a:r>
                <a:rPr lang="fr-FR" sz="1100" dirty="0"/>
                <a:t>)</a:t>
              </a:r>
              <a:endParaRPr lang="en-GB" sz="1100" dirty="0"/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84D815E1-ABAE-4D6B-A675-18DA9193FD34}"/>
                </a:ext>
              </a:extLst>
            </p:cNvPr>
            <p:cNvSpPr txBox="1"/>
            <p:nvPr/>
          </p:nvSpPr>
          <p:spPr>
            <a:xfrm>
              <a:off x="3385583" y="1943491"/>
              <a:ext cx="757414" cy="29978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r-FR" sz="1000" dirty="0"/>
                <a:t>20,000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15,000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10,000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5,000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0</a:t>
              </a:r>
              <a:endParaRPr lang="en-GB" sz="1000" dirty="0"/>
            </a:p>
          </p:txBody>
        </p:sp>
      </p:grp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CC9DF90B-7A24-4BF8-8E2D-7228BE00C330}"/>
              </a:ext>
            </a:extLst>
          </p:cNvPr>
          <p:cNvGrpSpPr/>
          <p:nvPr/>
        </p:nvGrpSpPr>
        <p:grpSpPr>
          <a:xfrm>
            <a:off x="8703" y="2276475"/>
            <a:ext cx="3734622" cy="3174746"/>
            <a:chOff x="3693703" y="1635788"/>
            <a:chExt cx="4288247" cy="3514030"/>
          </a:xfrm>
        </p:grpSpPr>
        <p:sp>
          <p:nvSpPr>
            <p:cNvPr id="89" name="ZoneTexte 88">
              <a:extLst>
                <a:ext uri="{FF2B5EF4-FFF2-40B4-BE49-F238E27FC236}">
                  <a16:creationId xmlns:a16="http://schemas.microsoft.com/office/drawing/2014/main" id="{F924D1C2-2134-4790-977D-4C944CCF8C8C}"/>
                </a:ext>
              </a:extLst>
            </p:cNvPr>
            <p:cNvSpPr txBox="1"/>
            <p:nvPr/>
          </p:nvSpPr>
          <p:spPr>
            <a:xfrm>
              <a:off x="3770263" y="1843054"/>
              <a:ext cx="729175" cy="28275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r-FR" sz="1000" dirty="0"/>
                <a:t>5,000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4,000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3,000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2,000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1,000</a:t>
              </a:r>
            </a:p>
            <a:p>
              <a:pPr algn="r"/>
              <a:endParaRPr lang="fr-FR" sz="1000" dirty="0"/>
            </a:p>
            <a:p>
              <a:pPr algn="r"/>
              <a:endParaRPr lang="fr-FR" sz="1000" dirty="0"/>
            </a:p>
            <a:p>
              <a:pPr algn="r"/>
              <a:r>
                <a:rPr lang="fr-FR" sz="1000" dirty="0"/>
                <a:t>0</a:t>
              </a:r>
              <a:endParaRPr lang="en-GB" sz="1000" dirty="0"/>
            </a:p>
          </p:txBody>
        </p:sp>
        <p:pic>
          <p:nvPicPr>
            <p:cNvPr id="84" name="Image 83">
              <a:extLst>
                <a:ext uri="{FF2B5EF4-FFF2-40B4-BE49-F238E27FC236}">
                  <a16:creationId xmlns:a16="http://schemas.microsoft.com/office/drawing/2014/main" id="{C8C299B8-161D-4079-9675-048104F89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46" t="4760" r="19793" b="3934"/>
            <a:stretch/>
          </p:blipFill>
          <p:spPr>
            <a:xfrm>
              <a:off x="4400550" y="1924050"/>
              <a:ext cx="3581400" cy="3009900"/>
            </a:xfrm>
            <a:prstGeom prst="rect">
              <a:avLst/>
            </a:prstGeom>
          </p:spPr>
        </p:pic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995B9F5D-B7E1-406D-BDD6-1C79415156CD}"/>
                </a:ext>
              </a:extLst>
            </p:cNvPr>
            <p:cNvSpPr txBox="1"/>
            <p:nvPr/>
          </p:nvSpPr>
          <p:spPr>
            <a:xfrm>
              <a:off x="4120933" y="1635788"/>
              <a:ext cx="790601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 err="1">
                  <a:solidFill>
                    <a:srgbClr val="FF0000"/>
                  </a:solidFill>
                </a:rPr>
                <a:t>Treatment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82D412CF-AEB9-4011-BB23-AD09182A5314}"/>
                </a:ext>
              </a:extLst>
            </p:cNvPr>
            <p:cNvSpPr txBox="1"/>
            <p:nvPr/>
          </p:nvSpPr>
          <p:spPr>
            <a:xfrm rot="16200000">
              <a:off x="3082959" y="3283678"/>
              <a:ext cx="1483098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/>
                <a:t>N</a:t>
              </a:r>
              <a:r>
                <a:rPr lang="fr-FR" sz="1100" baseline="-25000" dirty="0"/>
                <a:t>2</a:t>
              </a:r>
              <a:r>
                <a:rPr lang="fr-FR" sz="1100" dirty="0"/>
                <a:t>O flux (µmol.m</a:t>
              </a:r>
              <a:r>
                <a:rPr lang="fr-FR" sz="1100" baseline="30000" dirty="0"/>
                <a:t>-3</a:t>
              </a:r>
              <a:r>
                <a:rPr lang="fr-FR" sz="1100" dirty="0"/>
                <a:t>.h</a:t>
              </a:r>
              <a:r>
                <a:rPr lang="fr-FR" sz="1100" baseline="30000" dirty="0"/>
                <a:t>-1</a:t>
              </a:r>
              <a:r>
                <a:rPr lang="fr-FR" sz="1100" dirty="0"/>
                <a:t>)</a:t>
              </a:r>
              <a:endParaRPr lang="en-GB" sz="1100" dirty="0"/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6D2479A2-95D3-4BFE-A14B-68D1E0DF890B}"/>
                </a:ext>
              </a:extLst>
            </p:cNvPr>
            <p:cNvSpPr txBox="1"/>
            <p:nvPr/>
          </p:nvSpPr>
          <p:spPr>
            <a:xfrm>
              <a:off x="5018183" y="4888208"/>
              <a:ext cx="2090637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/>
                <a:t>Time relative to </a:t>
              </a:r>
              <a:r>
                <a:rPr lang="fr-FR" sz="1100" dirty="0" err="1"/>
                <a:t>treatment</a:t>
              </a:r>
              <a:r>
                <a:rPr lang="fr-FR" sz="1100" dirty="0"/>
                <a:t> (</a:t>
              </a:r>
              <a:r>
                <a:rPr lang="fr-FR" sz="1100" dirty="0" err="1"/>
                <a:t>hour</a:t>
              </a:r>
              <a:r>
                <a:rPr lang="fr-FR" sz="1100" dirty="0"/>
                <a:t>)</a:t>
              </a:r>
              <a:endParaRPr lang="en-GB" sz="1100" dirty="0"/>
            </a:p>
          </p:txBody>
        </p:sp>
      </p:grpSp>
      <p:grpSp>
        <p:nvGrpSpPr>
          <p:cNvPr id="116" name="Groupe 23">
            <a:extLst>
              <a:ext uri="{FF2B5EF4-FFF2-40B4-BE49-F238E27FC236}">
                <a16:creationId xmlns:a16="http://schemas.microsoft.com/office/drawing/2014/main" id="{CCB9C1C1-3453-438A-8D82-5022902D1F5B}"/>
              </a:ext>
            </a:extLst>
          </p:cNvPr>
          <p:cNvGrpSpPr>
            <a:grpSpLocks/>
          </p:cNvGrpSpPr>
          <p:nvPr/>
        </p:nvGrpSpPr>
        <p:grpSpPr bwMode="auto">
          <a:xfrm>
            <a:off x="309042" y="5815596"/>
            <a:ext cx="5482158" cy="645224"/>
            <a:chOff x="7897527" y="6095635"/>
            <a:chExt cx="5240348" cy="646588"/>
          </a:xfrm>
        </p:grpSpPr>
        <p:sp>
          <p:nvSpPr>
            <p:cNvPr id="117" name="ZoneTexte 24">
              <a:extLst>
                <a:ext uri="{FF2B5EF4-FFF2-40B4-BE49-F238E27FC236}">
                  <a16:creationId xmlns:a16="http://schemas.microsoft.com/office/drawing/2014/main" id="{74C77272-4F9E-4B4C-9914-D8C580ED00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3910" y="6284723"/>
              <a:ext cx="4563965" cy="45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 err="1">
                  <a:latin typeface="+mn-lt"/>
                </a:rPr>
                <a:t>Too</a:t>
              </a:r>
              <a:r>
                <a:rPr lang="fr-FR" altLang="fr-FR" sz="1800" b="1" dirty="0">
                  <a:latin typeface="+mn-lt"/>
                </a:rPr>
                <a:t> </a:t>
              </a:r>
              <a:r>
                <a:rPr lang="fr-FR" altLang="fr-FR" sz="1800" b="1" dirty="0" err="1">
                  <a:latin typeface="+mn-lt"/>
                </a:rPr>
                <a:t>heavy</a:t>
              </a:r>
              <a:r>
                <a:rPr lang="fr-FR" altLang="fr-FR" sz="1800" b="1" dirty="0">
                  <a:latin typeface="+mn-lt"/>
                </a:rPr>
                <a:t> to </a:t>
              </a:r>
              <a:r>
                <a:rPr lang="fr-FR" altLang="fr-FR" sz="1800" b="1" dirty="0" err="1">
                  <a:latin typeface="+mn-lt"/>
                </a:rPr>
                <a:t>implement</a:t>
              </a:r>
              <a:r>
                <a:rPr lang="fr-FR" altLang="fr-FR" sz="1800" b="1" dirty="0">
                  <a:latin typeface="+mn-lt"/>
                </a:rPr>
                <a:t> in all </a:t>
              </a:r>
              <a:r>
                <a:rPr lang="fr-FR" altLang="fr-FR" sz="1800" b="1" dirty="0" err="1">
                  <a:latin typeface="+mn-lt"/>
                </a:rPr>
                <a:t>study</a:t>
              </a:r>
              <a:r>
                <a:rPr lang="fr-FR" altLang="fr-FR" sz="1800" b="1" dirty="0">
                  <a:latin typeface="+mn-lt"/>
                </a:rPr>
                <a:t> sites</a:t>
              </a:r>
            </a:p>
          </p:txBody>
        </p:sp>
        <p:sp>
          <p:nvSpPr>
            <p:cNvPr id="118" name="Flèche : angle droit 117">
              <a:extLst>
                <a:ext uri="{FF2B5EF4-FFF2-40B4-BE49-F238E27FC236}">
                  <a16:creationId xmlns:a16="http://schemas.microsoft.com/office/drawing/2014/main" id="{5C7B49FB-5328-483A-AED6-0AE4447DCC5E}"/>
                </a:ext>
              </a:extLst>
            </p:cNvPr>
            <p:cNvSpPr/>
            <p:nvPr/>
          </p:nvSpPr>
          <p:spPr>
            <a:xfrm rot="5400000">
              <a:off x="7979592" y="6013570"/>
              <a:ext cx="512253" cy="676383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91DFE31A-A676-4C09-AD48-34DC455BACD7}"/>
              </a:ext>
            </a:extLst>
          </p:cNvPr>
          <p:cNvGrpSpPr/>
          <p:nvPr/>
        </p:nvGrpSpPr>
        <p:grpSpPr>
          <a:xfrm>
            <a:off x="3812795" y="2931751"/>
            <a:ext cx="2349868" cy="1749005"/>
            <a:chOff x="3812795" y="3265126"/>
            <a:chExt cx="2349868" cy="1749005"/>
          </a:xfrm>
        </p:grpSpPr>
        <p:pic>
          <p:nvPicPr>
            <p:cNvPr id="5" name="Graphique 4" descr="Coche">
              <a:extLst>
                <a:ext uri="{FF2B5EF4-FFF2-40B4-BE49-F238E27FC236}">
                  <a16:creationId xmlns:a16="http://schemas.microsoft.com/office/drawing/2014/main" id="{F0E9BAA4-89FE-4D8E-9A88-292616C51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3418826"/>
              <a:ext cx="261657" cy="308802"/>
            </a:xfrm>
            <a:prstGeom prst="rect">
              <a:avLst/>
            </a:prstGeom>
          </p:spPr>
        </p:pic>
        <p:sp>
          <p:nvSpPr>
            <p:cNvPr id="120" name="ZoneTexte 24">
              <a:extLst>
                <a:ext uri="{FF2B5EF4-FFF2-40B4-BE49-F238E27FC236}">
                  <a16:creationId xmlns:a16="http://schemas.microsoft.com/office/drawing/2014/main" id="{5B206EAE-14D8-4734-AD1D-7858DB3FC4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935" y="3265126"/>
              <a:ext cx="2129728" cy="1749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Maximum of </a:t>
              </a:r>
              <a:r>
                <a:rPr lang="fr-FR" altLang="fr-FR" sz="1400" dirty="0" err="1">
                  <a:latin typeface="+mn-lt"/>
                </a:rPr>
                <a:t>emissions</a:t>
              </a:r>
              <a:endParaRPr lang="fr-FR" altLang="fr-FR" sz="1400" dirty="0">
                <a:latin typeface="+mn-lt"/>
              </a:endParaRPr>
            </a:p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Time to </a:t>
              </a:r>
              <a:r>
                <a:rPr lang="fr-FR" altLang="fr-FR" sz="1400" dirty="0" err="1">
                  <a:latin typeface="+mn-lt"/>
                </a:rPr>
                <a:t>reach</a:t>
              </a:r>
              <a:r>
                <a:rPr lang="fr-FR" altLang="fr-FR" sz="1400" dirty="0">
                  <a:latin typeface="+mn-lt"/>
                </a:rPr>
                <a:t> maximum</a:t>
              </a:r>
            </a:p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Duration of </a:t>
              </a:r>
              <a:r>
                <a:rPr lang="fr-FR" altLang="fr-FR" sz="1400" dirty="0" err="1">
                  <a:latin typeface="+mn-lt"/>
                </a:rPr>
                <a:t>emissions</a:t>
              </a:r>
              <a:endParaRPr lang="fr-FR" altLang="fr-FR" sz="1400" dirty="0">
                <a:latin typeface="+mn-lt"/>
              </a:endParaRPr>
            </a:p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Total </a:t>
              </a:r>
              <a:r>
                <a:rPr lang="fr-FR" altLang="fr-FR" sz="1400" dirty="0" err="1">
                  <a:latin typeface="+mn-lt"/>
                </a:rPr>
                <a:t>emitted</a:t>
              </a:r>
              <a:endParaRPr lang="fr-FR" altLang="fr-FR" sz="1400" dirty="0">
                <a:latin typeface="+mn-lt"/>
              </a:endParaRPr>
            </a:p>
          </p:txBody>
        </p:sp>
        <p:pic>
          <p:nvPicPr>
            <p:cNvPr id="127" name="Graphique 126" descr="Coche">
              <a:extLst>
                <a:ext uri="{FF2B5EF4-FFF2-40B4-BE49-F238E27FC236}">
                  <a16:creationId xmlns:a16="http://schemas.microsoft.com/office/drawing/2014/main" id="{7C015563-FA08-4D76-9A36-11FF9471D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3845599"/>
              <a:ext cx="261657" cy="308802"/>
            </a:xfrm>
            <a:prstGeom prst="rect">
              <a:avLst/>
            </a:prstGeom>
          </p:spPr>
        </p:pic>
        <p:pic>
          <p:nvPicPr>
            <p:cNvPr id="129" name="Graphique 128" descr="Coche">
              <a:extLst>
                <a:ext uri="{FF2B5EF4-FFF2-40B4-BE49-F238E27FC236}">
                  <a16:creationId xmlns:a16="http://schemas.microsoft.com/office/drawing/2014/main" id="{3221978C-AF0D-4635-8442-868CC5C20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4272372"/>
              <a:ext cx="261657" cy="308802"/>
            </a:xfrm>
            <a:prstGeom prst="rect">
              <a:avLst/>
            </a:prstGeom>
          </p:spPr>
        </p:pic>
        <p:pic>
          <p:nvPicPr>
            <p:cNvPr id="130" name="Graphique 129" descr="Coche">
              <a:extLst>
                <a:ext uri="{FF2B5EF4-FFF2-40B4-BE49-F238E27FC236}">
                  <a16:creationId xmlns:a16="http://schemas.microsoft.com/office/drawing/2014/main" id="{854F02F3-4D92-4167-9E19-7302400D2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4699144"/>
              <a:ext cx="261657" cy="308802"/>
            </a:xfrm>
            <a:prstGeom prst="rect">
              <a:avLst/>
            </a:prstGeom>
          </p:spPr>
        </p:pic>
      </p:grpSp>
      <p:grpSp>
        <p:nvGrpSpPr>
          <p:cNvPr id="140" name="Groupe 139">
            <a:extLst>
              <a:ext uri="{FF2B5EF4-FFF2-40B4-BE49-F238E27FC236}">
                <a16:creationId xmlns:a16="http://schemas.microsoft.com/office/drawing/2014/main" id="{B8942ED8-03DB-4241-87F5-8B1439B63BC7}"/>
              </a:ext>
            </a:extLst>
          </p:cNvPr>
          <p:cNvGrpSpPr/>
          <p:nvPr/>
        </p:nvGrpSpPr>
        <p:grpSpPr>
          <a:xfrm>
            <a:off x="9900134" y="2956048"/>
            <a:ext cx="2349868" cy="1749005"/>
            <a:chOff x="3812795" y="3265126"/>
            <a:chExt cx="2349868" cy="1749005"/>
          </a:xfrm>
        </p:grpSpPr>
        <p:pic>
          <p:nvPicPr>
            <p:cNvPr id="141" name="Graphique 140" descr="Coche">
              <a:extLst>
                <a:ext uri="{FF2B5EF4-FFF2-40B4-BE49-F238E27FC236}">
                  <a16:creationId xmlns:a16="http://schemas.microsoft.com/office/drawing/2014/main" id="{571F4E72-2E9A-4B37-B0D7-91C4472B5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3418826"/>
              <a:ext cx="261657" cy="308802"/>
            </a:xfrm>
            <a:prstGeom prst="rect">
              <a:avLst/>
            </a:prstGeom>
          </p:spPr>
        </p:pic>
        <p:sp>
          <p:nvSpPr>
            <p:cNvPr id="142" name="ZoneTexte 24">
              <a:extLst>
                <a:ext uri="{FF2B5EF4-FFF2-40B4-BE49-F238E27FC236}">
                  <a16:creationId xmlns:a16="http://schemas.microsoft.com/office/drawing/2014/main" id="{80C2F1E6-E24C-45C7-A064-652ED3CECD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935" y="3265126"/>
              <a:ext cx="2129728" cy="1749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Maximum of </a:t>
              </a:r>
              <a:r>
                <a:rPr lang="fr-FR" altLang="fr-FR" sz="1400" dirty="0" err="1">
                  <a:latin typeface="+mn-lt"/>
                </a:rPr>
                <a:t>emissions</a:t>
              </a:r>
              <a:endParaRPr lang="fr-FR" altLang="fr-FR" sz="1400" dirty="0">
                <a:latin typeface="+mn-lt"/>
              </a:endParaRPr>
            </a:p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Time to </a:t>
              </a:r>
              <a:r>
                <a:rPr lang="fr-FR" altLang="fr-FR" sz="1400" dirty="0" err="1">
                  <a:latin typeface="+mn-lt"/>
                </a:rPr>
                <a:t>reach</a:t>
              </a:r>
              <a:r>
                <a:rPr lang="fr-FR" altLang="fr-FR" sz="1400" dirty="0">
                  <a:latin typeface="+mn-lt"/>
                </a:rPr>
                <a:t> maximum</a:t>
              </a:r>
            </a:p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Duration of </a:t>
              </a:r>
              <a:r>
                <a:rPr lang="fr-FR" altLang="fr-FR" sz="1400" dirty="0" err="1">
                  <a:latin typeface="+mn-lt"/>
                </a:rPr>
                <a:t>emissions</a:t>
              </a:r>
              <a:endParaRPr lang="fr-FR" altLang="fr-FR" sz="1400" dirty="0">
                <a:latin typeface="+mn-lt"/>
              </a:endParaRPr>
            </a:p>
            <a:p>
              <a:pPr eaLnBrk="1" hangingPunct="1"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+mn-lt"/>
                </a:rPr>
                <a:t>Total </a:t>
              </a:r>
              <a:r>
                <a:rPr lang="fr-FR" altLang="fr-FR" sz="1400" dirty="0" err="1">
                  <a:latin typeface="+mn-lt"/>
                </a:rPr>
                <a:t>emitted</a:t>
              </a:r>
              <a:endParaRPr lang="fr-FR" altLang="fr-FR" sz="1400" dirty="0">
                <a:latin typeface="+mn-lt"/>
              </a:endParaRPr>
            </a:p>
          </p:txBody>
        </p:sp>
        <p:pic>
          <p:nvPicPr>
            <p:cNvPr id="143" name="Graphique 142" descr="Coche">
              <a:extLst>
                <a:ext uri="{FF2B5EF4-FFF2-40B4-BE49-F238E27FC236}">
                  <a16:creationId xmlns:a16="http://schemas.microsoft.com/office/drawing/2014/main" id="{5A7C2432-79E2-47DA-B864-1D5D887D7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3845599"/>
              <a:ext cx="261657" cy="308802"/>
            </a:xfrm>
            <a:prstGeom prst="rect">
              <a:avLst/>
            </a:prstGeom>
          </p:spPr>
        </p:pic>
        <p:pic>
          <p:nvPicPr>
            <p:cNvPr id="144" name="Graphique 143" descr="Coche">
              <a:extLst>
                <a:ext uri="{FF2B5EF4-FFF2-40B4-BE49-F238E27FC236}">
                  <a16:creationId xmlns:a16="http://schemas.microsoft.com/office/drawing/2014/main" id="{9D1F2A09-B8EF-45ED-8886-13704E743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4272372"/>
              <a:ext cx="261657" cy="308802"/>
            </a:xfrm>
            <a:prstGeom prst="rect">
              <a:avLst/>
            </a:prstGeom>
          </p:spPr>
        </p:pic>
        <p:pic>
          <p:nvPicPr>
            <p:cNvPr id="145" name="Graphique 144" descr="Coche">
              <a:extLst>
                <a:ext uri="{FF2B5EF4-FFF2-40B4-BE49-F238E27FC236}">
                  <a16:creationId xmlns:a16="http://schemas.microsoft.com/office/drawing/2014/main" id="{C5C78004-A822-4B37-8BE2-E30C20A5E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12795" y="4699144"/>
              <a:ext cx="261657" cy="308802"/>
            </a:xfrm>
            <a:prstGeom prst="rect">
              <a:avLst/>
            </a:prstGeom>
          </p:spPr>
        </p:pic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7F4882C5-7140-49E2-94C8-98461A5B62A8}"/>
              </a:ext>
            </a:extLst>
          </p:cNvPr>
          <p:cNvGrpSpPr/>
          <p:nvPr/>
        </p:nvGrpSpPr>
        <p:grpSpPr>
          <a:xfrm>
            <a:off x="6397751" y="5606031"/>
            <a:ext cx="5482159" cy="1032146"/>
            <a:chOff x="6397751" y="5606031"/>
            <a:chExt cx="5482159" cy="1032146"/>
          </a:xfrm>
        </p:grpSpPr>
        <p:grpSp>
          <p:nvGrpSpPr>
            <p:cNvPr id="107" name="Groupe 23">
              <a:extLst>
                <a:ext uri="{FF2B5EF4-FFF2-40B4-BE49-F238E27FC236}">
                  <a16:creationId xmlns:a16="http://schemas.microsoft.com/office/drawing/2014/main" id="{682347D4-B4BC-4259-8EFB-F4ABB520D6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97752" y="5606031"/>
              <a:ext cx="5482158" cy="1032146"/>
              <a:chOff x="7897527" y="5885642"/>
              <a:chExt cx="5240348" cy="1034330"/>
            </a:xfrm>
          </p:grpSpPr>
          <p:sp>
            <p:nvSpPr>
              <p:cNvPr id="108" name="ZoneTexte 24">
                <a:extLst>
                  <a:ext uri="{FF2B5EF4-FFF2-40B4-BE49-F238E27FC236}">
                    <a16:creationId xmlns:a16="http://schemas.microsoft.com/office/drawing/2014/main" id="{F6B54A7C-4402-4E19-A7BA-F97AADE2CF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73910" y="6046095"/>
                <a:ext cx="4563965" cy="873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800" b="1" dirty="0" err="1">
                    <a:latin typeface="+mn-lt"/>
                  </a:rPr>
                  <a:t>Similar</a:t>
                </a:r>
                <a:r>
                  <a:rPr lang="fr-FR" altLang="fr-FR" sz="1800" b="1" dirty="0">
                    <a:latin typeface="+mn-lt"/>
                  </a:rPr>
                  <a:t> </a:t>
                </a:r>
                <a:r>
                  <a:rPr lang="fr-FR" altLang="fr-FR" sz="1800" b="1" dirty="0" err="1">
                    <a:latin typeface="+mn-lt"/>
                  </a:rPr>
                  <a:t>dynamics</a:t>
                </a:r>
                <a:r>
                  <a:rPr lang="fr-FR" altLang="fr-FR" sz="1800" b="1" dirty="0">
                    <a:latin typeface="+mn-lt"/>
                  </a:rPr>
                  <a:t> (</a:t>
                </a:r>
                <a:r>
                  <a:rPr lang="fr-FR" altLang="fr-FR" sz="1800" b="1" dirty="0" err="1">
                    <a:latin typeface="+mn-lt"/>
                  </a:rPr>
                  <a:t>although</a:t>
                </a:r>
                <a:r>
                  <a:rPr lang="fr-FR" altLang="fr-FR" sz="1800" b="1" dirty="0">
                    <a:latin typeface="+mn-lt"/>
                  </a:rPr>
                  <a:t> </a:t>
                </a:r>
                <a:r>
                  <a:rPr lang="fr-FR" altLang="fr-FR" sz="1800" b="1" dirty="0" err="1">
                    <a:latin typeface="+mn-lt"/>
                  </a:rPr>
                  <a:t>higher</a:t>
                </a:r>
                <a:r>
                  <a:rPr lang="fr-FR" altLang="fr-FR" sz="1800" b="1" dirty="0">
                    <a:latin typeface="+mn-lt"/>
                  </a:rPr>
                  <a:t> fluxes)</a:t>
                </a: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800" b="1" dirty="0" err="1">
                    <a:latin typeface="+mn-lt"/>
                  </a:rPr>
                  <a:t>Easy</a:t>
                </a:r>
                <a:r>
                  <a:rPr lang="fr-FR" altLang="fr-FR" sz="1800" b="1" dirty="0">
                    <a:latin typeface="+mn-lt"/>
                  </a:rPr>
                  <a:t> to </a:t>
                </a:r>
                <a:r>
                  <a:rPr lang="fr-FR" altLang="fr-FR" sz="1800" b="1" dirty="0" err="1">
                    <a:latin typeface="+mn-lt"/>
                  </a:rPr>
                  <a:t>perform</a:t>
                </a:r>
                <a:r>
                  <a:rPr lang="fr-FR" altLang="fr-FR" sz="1800" b="1" dirty="0">
                    <a:latin typeface="+mn-lt"/>
                  </a:rPr>
                  <a:t> on multiple sites</a:t>
                </a:r>
              </a:p>
            </p:txBody>
          </p:sp>
          <p:sp>
            <p:nvSpPr>
              <p:cNvPr id="109" name="Flèche : angle droit 108">
                <a:extLst>
                  <a:ext uri="{FF2B5EF4-FFF2-40B4-BE49-F238E27FC236}">
                    <a16:creationId xmlns:a16="http://schemas.microsoft.com/office/drawing/2014/main" id="{EA567C68-B66A-447B-8EDF-83810022F8FC}"/>
                  </a:ext>
                </a:extLst>
              </p:cNvPr>
              <p:cNvSpPr/>
              <p:nvPr/>
            </p:nvSpPr>
            <p:spPr>
              <a:xfrm rot="5400000">
                <a:off x="7979592" y="5803577"/>
                <a:ext cx="512253" cy="676383"/>
              </a:xfrm>
              <a:prstGeom prst="bentUpArrow">
                <a:avLst>
                  <a:gd name="adj1" fmla="val 15066"/>
                  <a:gd name="adj2" fmla="val 13411"/>
                  <a:gd name="adj3" fmla="val 25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</p:grpSp>
        <p:sp>
          <p:nvSpPr>
            <p:cNvPr id="146" name="Flèche : angle droit 145">
              <a:extLst>
                <a:ext uri="{FF2B5EF4-FFF2-40B4-BE49-F238E27FC236}">
                  <a16:creationId xmlns:a16="http://schemas.microsoft.com/office/drawing/2014/main" id="{26B54DF6-138B-4C92-A221-2B19DFA2755E}"/>
                </a:ext>
              </a:extLst>
            </p:cNvPr>
            <p:cNvSpPr/>
            <p:nvPr/>
          </p:nvSpPr>
          <p:spPr bwMode="auto">
            <a:xfrm rot="5400000">
              <a:off x="6495962" y="5919851"/>
              <a:ext cx="511171" cy="707594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E720D788-7A82-4F9C-8C1B-6EB791FC296F}"/>
              </a:ext>
            </a:extLst>
          </p:cNvPr>
          <p:cNvCxnSpPr>
            <a:cxnSpLocks/>
          </p:cNvCxnSpPr>
          <p:nvPr/>
        </p:nvCxnSpPr>
        <p:spPr>
          <a:xfrm>
            <a:off x="6096000" y="1684338"/>
            <a:ext cx="0" cy="495935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92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-2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Conclusions &amp; Perspectives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7C153C4E-DAC5-49C8-9590-FBCDB7EF4520}"/>
              </a:ext>
            </a:extLst>
          </p:cNvPr>
          <p:cNvSpPr txBox="1"/>
          <p:nvPr/>
        </p:nvSpPr>
        <p:spPr>
          <a:xfrm>
            <a:off x="1" y="1091215"/>
            <a:ext cx="1219199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1" dirty="0" err="1">
                <a:solidFill>
                  <a:srgbClr val="819C38"/>
                </a:solidFill>
              </a:rPr>
              <a:t>Normalization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was</a:t>
            </a:r>
            <a:r>
              <a:rPr lang="fr-FR" sz="2000" b="1" dirty="0">
                <a:solidFill>
                  <a:srgbClr val="819C38"/>
                </a:solidFill>
              </a:rPr>
              <a:t> indispensable </a:t>
            </a:r>
            <a:r>
              <a:rPr lang="fr-FR" sz="2000" dirty="0">
                <a:solidFill>
                  <a:schemeClr val="tx1"/>
                </a:solidFill>
              </a:rPr>
              <a:t>to </a:t>
            </a:r>
            <a:r>
              <a:rPr lang="fr-FR" sz="2000" dirty="0" err="1">
                <a:solidFill>
                  <a:schemeClr val="tx1"/>
                </a:solidFill>
              </a:rPr>
              <a:t>correctly</a:t>
            </a:r>
            <a:r>
              <a:rPr lang="fr-FR" sz="2000" dirty="0">
                <a:solidFill>
                  <a:schemeClr val="tx1"/>
                </a:solidFill>
              </a:rPr>
              <a:t> compare N</a:t>
            </a:r>
            <a:r>
              <a:rPr lang="fr-FR" sz="2000" baseline="-25000" dirty="0">
                <a:solidFill>
                  <a:schemeClr val="tx1"/>
                </a:solidFill>
              </a:rPr>
              <a:t>2</a:t>
            </a:r>
            <a:r>
              <a:rPr lang="fr-FR" sz="2000" dirty="0">
                <a:solidFill>
                  <a:schemeClr val="tx1"/>
                </a:solidFill>
              </a:rPr>
              <a:t>O fluxes </a:t>
            </a:r>
            <a:r>
              <a:rPr lang="fr-FR" sz="2000" dirty="0" err="1">
                <a:solidFill>
                  <a:schemeClr val="tx1"/>
                </a:solidFill>
              </a:rPr>
              <a:t>during</a:t>
            </a:r>
            <a:r>
              <a:rPr lang="fr-FR" sz="2000" dirty="0">
                <a:solidFill>
                  <a:schemeClr val="tx1"/>
                </a:solidFill>
              </a:rPr>
              <a:t> a hot moment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1" dirty="0" err="1">
                <a:solidFill>
                  <a:srgbClr val="819C38"/>
                </a:solidFill>
              </a:rPr>
              <a:t>Forests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emitted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less</a:t>
            </a:r>
            <a:r>
              <a:rPr lang="fr-FR" sz="2000" b="1" dirty="0">
                <a:solidFill>
                  <a:srgbClr val="819C38"/>
                </a:solidFill>
              </a:rPr>
              <a:t> N</a:t>
            </a:r>
            <a:r>
              <a:rPr lang="fr-FR" sz="2000" b="1" baseline="-25000" dirty="0">
                <a:solidFill>
                  <a:srgbClr val="819C38"/>
                </a:solidFill>
              </a:rPr>
              <a:t>2</a:t>
            </a:r>
            <a:r>
              <a:rPr lang="fr-FR" sz="2000" b="1" dirty="0">
                <a:solidFill>
                  <a:srgbClr val="819C38"/>
                </a:solidFill>
              </a:rPr>
              <a:t>O </a:t>
            </a:r>
            <a:r>
              <a:rPr lang="fr-FR" sz="2000" b="1" dirty="0" err="1">
                <a:solidFill>
                  <a:srgbClr val="819C38"/>
                </a:solidFill>
              </a:rPr>
              <a:t>than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peatlands</a:t>
            </a:r>
            <a:r>
              <a:rPr lang="fr-FR" sz="2000" b="1" dirty="0">
                <a:solidFill>
                  <a:srgbClr val="819C38"/>
                </a:solidFill>
              </a:rPr>
              <a:t> and </a:t>
            </a:r>
            <a:r>
              <a:rPr lang="fr-FR" sz="2000" b="1" dirty="0" err="1">
                <a:solidFill>
                  <a:srgbClr val="819C38"/>
                </a:solidFill>
              </a:rPr>
              <a:t>floodplains</a:t>
            </a:r>
            <a:r>
              <a:rPr lang="fr-FR" sz="2000" dirty="0">
                <a:solidFill>
                  <a:schemeClr val="tx1"/>
                </a:solidFill>
              </a:rPr>
              <a:t>, </a:t>
            </a:r>
            <a:r>
              <a:rPr lang="fr-FR" sz="2000" dirty="0" err="1">
                <a:solidFill>
                  <a:schemeClr val="tx1"/>
                </a:solidFill>
              </a:rPr>
              <a:t>maybe</a:t>
            </a:r>
            <a:r>
              <a:rPr lang="fr-FR" sz="2000" dirty="0">
                <a:solidFill>
                  <a:schemeClr val="tx1"/>
                </a:solidFill>
              </a:rPr>
              <a:t> due to a </a:t>
            </a:r>
            <a:r>
              <a:rPr lang="fr-FR" sz="2000" dirty="0" err="1">
                <a:solidFill>
                  <a:schemeClr val="tx1"/>
                </a:solidFill>
              </a:rPr>
              <a:t>microbial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community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already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adapted</a:t>
            </a:r>
            <a:r>
              <a:rPr lang="fr-FR" sz="2000" dirty="0">
                <a:solidFill>
                  <a:schemeClr val="tx1"/>
                </a:solidFill>
              </a:rPr>
              <a:t> to </a:t>
            </a:r>
            <a:r>
              <a:rPr lang="fr-FR" sz="2000" dirty="0" err="1">
                <a:solidFill>
                  <a:schemeClr val="tx1"/>
                </a:solidFill>
              </a:rPr>
              <a:t>denitrification</a:t>
            </a: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819C38"/>
                </a:solidFill>
              </a:rPr>
              <a:t>No or </a:t>
            </a:r>
            <a:r>
              <a:rPr lang="fr-FR" sz="2000" b="1" dirty="0" err="1">
                <a:solidFill>
                  <a:srgbClr val="819C38"/>
                </a:solidFill>
              </a:rPr>
              <a:t>only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weak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carbon</a:t>
            </a:r>
            <a:r>
              <a:rPr lang="fr-FR" sz="2000" b="1" dirty="0">
                <a:solidFill>
                  <a:srgbClr val="819C38"/>
                </a:solidFill>
              </a:rPr>
              <a:t> limitation </a:t>
            </a:r>
            <a:r>
              <a:rPr lang="fr-FR" sz="2000" dirty="0" err="1">
                <a:solidFill>
                  <a:schemeClr val="tx1"/>
                </a:solidFill>
              </a:rPr>
              <a:t>was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identified</a:t>
            </a:r>
            <a:r>
              <a:rPr lang="fr-FR" sz="2000" dirty="0">
                <a:solidFill>
                  <a:schemeClr val="tx1"/>
                </a:solidFill>
              </a:rPr>
              <a:t> in the </a:t>
            </a:r>
            <a:r>
              <a:rPr lang="fr-FR" sz="2000" dirty="0" err="1">
                <a:solidFill>
                  <a:schemeClr val="tx1"/>
                </a:solidFill>
              </a:rPr>
              <a:t>vast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majority</a:t>
            </a:r>
            <a:r>
              <a:rPr lang="fr-FR" sz="2000" dirty="0">
                <a:solidFill>
                  <a:schemeClr val="tx1"/>
                </a:solidFill>
              </a:rPr>
              <a:t> of the sites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819C38"/>
                </a:solidFill>
              </a:rPr>
              <a:t>In situ </a:t>
            </a:r>
            <a:r>
              <a:rPr lang="fr-FR" sz="2000" b="1" dirty="0" err="1">
                <a:solidFill>
                  <a:srgbClr val="819C38"/>
                </a:solidFill>
              </a:rPr>
              <a:t>measurements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were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insufficient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dirty="0">
                <a:solidFill>
                  <a:schemeClr val="tx1"/>
                </a:solidFill>
              </a:rPr>
              <a:t>to </a:t>
            </a:r>
            <a:r>
              <a:rPr lang="fr-FR" sz="2000" dirty="0" err="1">
                <a:solidFill>
                  <a:schemeClr val="tx1"/>
                </a:solidFill>
              </a:rPr>
              <a:t>identify</a:t>
            </a:r>
            <a:r>
              <a:rPr lang="fr-FR" sz="2000" dirty="0">
                <a:solidFill>
                  <a:schemeClr val="tx1"/>
                </a:solidFill>
              </a:rPr>
              <a:t> key </a:t>
            </a:r>
            <a:r>
              <a:rPr lang="fr-FR" sz="2000" dirty="0" err="1">
                <a:solidFill>
                  <a:schemeClr val="tx1"/>
                </a:solidFill>
              </a:rPr>
              <a:t>parameters</a:t>
            </a:r>
            <a:r>
              <a:rPr lang="fr-FR" sz="2000" dirty="0">
                <a:solidFill>
                  <a:schemeClr val="tx1"/>
                </a:solidFill>
              </a:rPr>
              <a:t> in N</a:t>
            </a:r>
            <a:r>
              <a:rPr lang="fr-FR" sz="2000" baseline="-25000" dirty="0">
                <a:solidFill>
                  <a:schemeClr val="tx1"/>
                </a:solidFill>
              </a:rPr>
              <a:t>2</a:t>
            </a:r>
            <a:r>
              <a:rPr lang="fr-FR" sz="2000" dirty="0">
                <a:solidFill>
                  <a:schemeClr val="tx1"/>
                </a:solidFill>
              </a:rPr>
              <a:t>O </a:t>
            </a:r>
            <a:r>
              <a:rPr lang="fr-FR" sz="2000" dirty="0" err="1">
                <a:solidFill>
                  <a:schemeClr val="tx1"/>
                </a:solidFill>
              </a:rPr>
              <a:t>emissions</a:t>
            </a: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1" dirty="0" err="1">
                <a:solidFill>
                  <a:srgbClr val="819C38"/>
                </a:solidFill>
              </a:rPr>
              <a:t>Continuous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lab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measurements</a:t>
            </a:r>
            <a:r>
              <a:rPr lang="fr-FR" sz="2000" b="1" dirty="0">
                <a:solidFill>
                  <a:srgbClr val="819C38"/>
                </a:solidFill>
              </a:rPr>
              <a:t> (</a:t>
            </a:r>
            <a:r>
              <a:rPr lang="fr-FR" sz="2000" b="1" dirty="0" err="1">
                <a:solidFill>
                  <a:srgbClr val="819C38"/>
                </a:solidFill>
              </a:rPr>
              <a:t>eg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Aquacosm</a:t>
            </a:r>
            <a:r>
              <a:rPr lang="fr-FR" sz="2000" b="1" dirty="0">
                <a:solidFill>
                  <a:srgbClr val="819C38"/>
                </a:solidFill>
              </a:rPr>
              <a:t>-GHG) </a:t>
            </a:r>
            <a:r>
              <a:rPr lang="fr-FR" sz="2000" b="1" dirty="0" err="1">
                <a:solidFill>
                  <a:srgbClr val="819C38"/>
                </a:solidFill>
              </a:rPr>
              <a:t>will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be</a:t>
            </a:r>
            <a:r>
              <a:rPr lang="fr-FR" sz="2000" b="1" dirty="0">
                <a:solidFill>
                  <a:srgbClr val="819C38"/>
                </a:solidFill>
              </a:rPr>
              <a:t> crucial </a:t>
            </a:r>
            <a:r>
              <a:rPr lang="fr-FR" sz="2000" dirty="0">
                <a:solidFill>
                  <a:schemeClr val="tx1"/>
                </a:solidFill>
              </a:rPr>
              <a:t>to </a:t>
            </a:r>
            <a:r>
              <a:rPr lang="fr-FR" sz="2000" dirty="0" err="1">
                <a:solidFill>
                  <a:schemeClr val="tx1"/>
                </a:solidFill>
              </a:rPr>
              <a:t>determine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these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parameters</a:t>
            </a: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dirty="0" err="1">
                <a:solidFill>
                  <a:schemeClr val="tx1"/>
                </a:solidFill>
              </a:rPr>
              <a:t>Still</a:t>
            </a:r>
            <a:r>
              <a:rPr lang="fr-FR" sz="2000" dirty="0">
                <a:solidFill>
                  <a:schemeClr val="tx1"/>
                </a:solidFill>
              </a:rPr>
              <a:t>, </a:t>
            </a:r>
            <a:r>
              <a:rPr lang="fr-FR" sz="2000" dirty="0" err="1">
                <a:solidFill>
                  <a:schemeClr val="tx1"/>
                </a:solidFill>
              </a:rPr>
              <a:t>this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field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study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offers</a:t>
            </a:r>
            <a:r>
              <a:rPr lang="fr-FR" sz="2000" dirty="0">
                <a:solidFill>
                  <a:schemeClr val="tx1"/>
                </a:solidFill>
              </a:rPr>
              <a:t> a </a:t>
            </a:r>
            <a:r>
              <a:rPr lang="fr-FR" sz="2000" b="1" dirty="0" err="1">
                <a:solidFill>
                  <a:srgbClr val="819C38"/>
                </a:solidFill>
              </a:rPr>
              <a:t>valuable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dataset</a:t>
            </a:r>
            <a:r>
              <a:rPr lang="fr-FR" sz="2000" b="1" dirty="0">
                <a:solidFill>
                  <a:srgbClr val="819C38"/>
                </a:solidFill>
              </a:rPr>
              <a:t> to </a:t>
            </a:r>
            <a:r>
              <a:rPr lang="fr-FR" sz="2000" b="1" dirty="0" err="1">
                <a:solidFill>
                  <a:srgbClr val="819C38"/>
                </a:solidFill>
              </a:rPr>
              <a:t>validate</a:t>
            </a:r>
            <a:r>
              <a:rPr lang="fr-FR" sz="2000" b="1" dirty="0">
                <a:solidFill>
                  <a:srgbClr val="819C38"/>
                </a:solidFill>
              </a:rPr>
              <a:t> future </a:t>
            </a:r>
            <a:r>
              <a:rPr lang="fr-FR" sz="2000" b="1" dirty="0" err="1">
                <a:solidFill>
                  <a:srgbClr val="819C38"/>
                </a:solidFill>
              </a:rPr>
              <a:t>denitrification</a:t>
            </a:r>
            <a:r>
              <a:rPr lang="fr-FR" sz="2000" b="1" dirty="0">
                <a:solidFill>
                  <a:srgbClr val="819C38"/>
                </a:solidFill>
              </a:rPr>
              <a:t> </a:t>
            </a:r>
            <a:r>
              <a:rPr lang="fr-FR" sz="2000" b="1" dirty="0" err="1">
                <a:solidFill>
                  <a:srgbClr val="819C38"/>
                </a:solidFill>
              </a:rPr>
              <a:t>models</a:t>
            </a:r>
            <a:r>
              <a:rPr lang="fr-FR" sz="2000" dirty="0">
                <a:solidFill>
                  <a:srgbClr val="819C38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with</a:t>
            </a:r>
            <a:r>
              <a:rPr lang="fr-FR" sz="2000" dirty="0">
                <a:solidFill>
                  <a:schemeClr val="tx1"/>
                </a:solidFill>
              </a:rPr>
              <a:t> a </a:t>
            </a:r>
            <a:r>
              <a:rPr lang="fr-FR" sz="2000" dirty="0" err="1">
                <a:solidFill>
                  <a:schemeClr val="tx1"/>
                </a:solidFill>
              </a:rPr>
              <a:t>wide</a:t>
            </a:r>
            <a:r>
              <a:rPr lang="fr-FR" sz="2000" dirty="0">
                <a:solidFill>
                  <a:schemeClr val="tx1"/>
                </a:solidFill>
              </a:rPr>
              <a:t> range of </a:t>
            </a:r>
            <a:r>
              <a:rPr lang="fr-FR" sz="2000" dirty="0" err="1">
                <a:solidFill>
                  <a:schemeClr val="tx1"/>
                </a:solidFill>
              </a:rPr>
              <a:t>wetland</a:t>
            </a:r>
            <a:r>
              <a:rPr lang="fr-FR" sz="2000" dirty="0">
                <a:solidFill>
                  <a:schemeClr val="tx1"/>
                </a:solidFill>
              </a:rPr>
              <a:t> types and latitudes</a:t>
            </a:r>
          </a:p>
        </p:txBody>
      </p:sp>
    </p:spTree>
    <p:extLst>
      <p:ext uri="{BB962C8B-B14F-4D97-AF65-F5344CB8AC3E}">
        <p14:creationId xmlns:p14="http://schemas.microsoft.com/office/powerpoint/2010/main" val="3498359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8199F2B4-A737-4CA2-8987-9B6126FB47BE}"/>
              </a:ext>
            </a:extLst>
          </p:cNvPr>
          <p:cNvSpPr txBox="1"/>
          <p:nvPr/>
        </p:nvSpPr>
        <p:spPr>
          <a:xfrm>
            <a:off x="4110878" y="2967335"/>
            <a:ext cx="397024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5400" b="1" dirty="0" err="1">
                <a:solidFill>
                  <a:schemeClr val="accent6"/>
                </a:solidFill>
                <a:latin typeface="+mj-lt"/>
              </a:rPr>
              <a:t>Thank</a:t>
            </a:r>
            <a:r>
              <a:rPr lang="fr-FR" sz="5400" b="1" dirty="0">
                <a:solidFill>
                  <a:schemeClr val="accent6"/>
                </a:solidFill>
                <a:latin typeface="+mj-lt"/>
              </a:rPr>
              <a:t> </a:t>
            </a:r>
            <a:r>
              <a:rPr lang="fr-FR" sz="5400" b="1" dirty="0" err="1">
                <a:solidFill>
                  <a:schemeClr val="accent6"/>
                </a:solidFill>
                <a:latin typeface="+mj-lt"/>
              </a:rPr>
              <a:t>you</a:t>
            </a:r>
            <a:r>
              <a:rPr lang="fr-FR" sz="5400" b="1" dirty="0">
                <a:solidFill>
                  <a:schemeClr val="accent6"/>
                </a:solidFill>
                <a:latin typeface="+mj-lt"/>
              </a:rPr>
              <a:t>!</a:t>
            </a:r>
            <a:endParaRPr lang="en-GB" sz="5400" b="1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784E931-91D0-4969-BB44-3D612ECA8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7484"/>
            <a:ext cx="3111509" cy="108303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40B1990-47BB-464A-80DC-2019DCBA81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065" y="2887952"/>
            <a:ext cx="2930935" cy="108209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83D9390-363C-4BA9-AF6F-1E5A7305FE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9" r="19544"/>
          <a:stretch/>
        </p:blipFill>
        <p:spPr>
          <a:xfrm>
            <a:off x="0" y="0"/>
            <a:ext cx="1438240" cy="134058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BBC1973-A648-4387-B38E-E95CB0078FB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61" b="6629"/>
          <a:stretch/>
        </p:blipFill>
        <p:spPr>
          <a:xfrm>
            <a:off x="2967498" y="0"/>
            <a:ext cx="4489422" cy="134058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42B6E0A-4941-4076-A27B-8DD6211D7A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3438"/>
            <a:ext cx="1083032" cy="10830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0C0C47B-B86E-45D2-AFAB-E80F8BBE753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1968" b="22257"/>
          <a:stretch/>
        </p:blipFill>
        <p:spPr>
          <a:xfrm>
            <a:off x="5252817" y="5768294"/>
            <a:ext cx="2308460" cy="106834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4F13012-3578-4E22-A037-F54686AC7EF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8064" y="5774968"/>
            <a:ext cx="833936" cy="10830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CA5FE27-A69A-4CDD-8A6E-E75921E1F91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1" t="14927" b="17957"/>
          <a:stretch/>
        </p:blipFill>
        <p:spPr>
          <a:xfrm>
            <a:off x="8732723" y="5753608"/>
            <a:ext cx="1453896" cy="108303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D6265AC-531C-4AEB-A067-3E07AE7FE8E1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478" y="5768294"/>
            <a:ext cx="1826893" cy="108303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F711199-CD8D-4BA5-AD7F-41088626B4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178" y="0"/>
            <a:ext cx="3205822" cy="134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830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F5434645-3D1B-491B-B9B5-049E3A11AC33}"/>
              </a:ext>
            </a:extLst>
          </p:cNvPr>
          <p:cNvSpPr txBox="1">
            <a:spLocks/>
          </p:cNvSpPr>
          <p:nvPr/>
        </p:nvSpPr>
        <p:spPr>
          <a:xfrm>
            <a:off x="-2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References</a:t>
            </a:r>
            <a:endParaRPr lang="fr-FR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F345B8-2592-4DC0-9681-86F031293086}"/>
              </a:ext>
            </a:extLst>
          </p:cNvPr>
          <p:cNvSpPr/>
          <p:nvPr/>
        </p:nvSpPr>
        <p:spPr>
          <a:xfrm>
            <a:off x="-4" y="900000"/>
            <a:ext cx="1219200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err="1">
                <a:latin typeface="+mn-lt"/>
              </a:rPr>
              <a:t>ALFAWetlands</a:t>
            </a:r>
            <a:r>
              <a:rPr lang="en-GB" dirty="0">
                <a:latin typeface="+mn-lt"/>
              </a:rPr>
              <a:t>. (2025, June 18). </a:t>
            </a:r>
            <a:r>
              <a:rPr lang="en-GB" dirty="0" err="1">
                <a:latin typeface="+mn-lt"/>
              </a:rPr>
              <a:t>ALFAwetlands</a:t>
            </a:r>
            <a:r>
              <a:rPr lang="en-GB" dirty="0">
                <a:latin typeface="+mn-lt"/>
              </a:rPr>
              <a:t>. </a:t>
            </a:r>
            <a:r>
              <a:rPr lang="en-GB" dirty="0">
                <a:latin typeface="+mn-lt"/>
                <a:hlinkClick r:id="rId2"/>
              </a:rPr>
              <a:t>https://alfawetlands.eu/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latin typeface="+mn-lt"/>
              </a:rPr>
              <a:t>Fifth Assessment Report—IPCC</a:t>
            </a:r>
            <a:r>
              <a:rPr lang="en-GB" dirty="0">
                <a:latin typeface="+mn-lt"/>
              </a:rPr>
              <a:t>. (n.d.). Retrieved 25 June 2025, from </a:t>
            </a:r>
            <a:r>
              <a:rPr lang="en-GB" dirty="0">
                <a:latin typeface="+mn-lt"/>
                <a:hlinkClick r:id="rId3"/>
              </a:rPr>
              <a:t>https://www.ipcc.ch/assessment-report/ar5/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+mn-lt"/>
              </a:rPr>
              <a:t>Frostegård</a:t>
            </a:r>
            <a:r>
              <a:rPr lang="en-GB" dirty="0">
                <a:latin typeface="+mn-lt"/>
              </a:rPr>
              <a:t>, Å., Vick, S. H. W., Lim, N. Y. N., Bakken, L. R., &amp; Shapleigh, J. P. (2022). Linking meta-omics to the kinetics of denitrification intermediates reveals pH-dependent causes of N2O emissions and nitrite accumulation in soil. </a:t>
            </a:r>
            <a:r>
              <a:rPr lang="en-GB" i="1" dirty="0">
                <a:latin typeface="+mn-lt"/>
              </a:rPr>
              <a:t>The ISME Journal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16</a:t>
            </a:r>
            <a:r>
              <a:rPr lang="en-GB" dirty="0">
                <a:latin typeface="+mn-lt"/>
              </a:rPr>
              <a:t>(1), 26–37. </a:t>
            </a:r>
            <a:r>
              <a:rPr lang="en-GB" dirty="0">
                <a:latin typeface="+mn-lt"/>
                <a:hlinkClick r:id="rId4"/>
              </a:rPr>
              <a:t>https://doi.org/10.1038/s41396-021-01045-2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+mn-lt"/>
              </a:rPr>
              <a:t>Hénault</a:t>
            </a:r>
            <a:r>
              <a:rPr lang="en-GB" dirty="0">
                <a:latin typeface="+mn-lt"/>
              </a:rPr>
              <a:t>, C., &amp; </a:t>
            </a:r>
            <a:r>
              <a:rPr lang="en-GB" dirty="0" err="1">
                <a:latin typeface="+mn-lt"/>
              </a:rPr>
              <a:t>Germon</a:t>
            </a:r>
            <a:r>
              <a:rPr lang="en-GB" dirty="0">
                <a:latin typeface="+mn-lt"/>
              </a:rPr>
              <a:t>, J. C. (2000). NEMIS, a predictive model of denitrification on the field scale. </a:t>
            </a:r>
            <a:r>
              <a:rPr lang="en-GB" i="1" dirty="0">
                <a:latin typeface="+mn-lt"/>
              </a:rPr>
              <a:t>European Journal of Soil Science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51</a:t>
            </a:r>
            <a:r>
              <a:rPr lang="en-GB" dirty="0">
                <a:latin typeface="+mn-lt"/>
              </a:rPr>
              <a:t>(2), 257–270. </a:t>
            </a:r>
            <a:r>
              <a:rPr lang="en-GB" dirty="0">
                <a:latin typeface="+mn-lt"/>
                <a:hlinkClick r:id="rId5"/>
              </a:rPr>
              <a:t>https://doi.org/10.1046/j.1365-2389.2000.00314.x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Kanaan, R., </a:t>
            </a:r>
            <a:r>
              <a:rPr lang="en-GB" dirty="0" err="1">
                <a:latin typeface="+mn-lt"/>
              </a:rPr>
              <a:t>Darnajoux</a:t>
            </a:r>
            <a:r>
              <a:rPr lang="en-GB" dirty="0">
                <a:latin typeface="+mn-lt"/>
              </a:rPr>
              <a:t>, R., </a:t>
            </a:r>
            <a:r>
              <a:rPr lang="en-GB" dirty="0" err="1">
                <a:latin typeface="+mn-lt"/>
              </a:rPr>
              <a:t>Escarmena</a:t>
            </a:r>
            <a:r>
              <a:rPr lang="en-GB" dirty="0">
                <a:latin typeface="+mn-lt"/>
              </a:rPr>
              <a:t>, L., </a:t>
            </a:r>
            <a:r>
              <a:rPr lang="en-GB" dirty="0" err="1">
                <a:latin typeface="+mn-lt"/>
              </a:rPr>
              <a:t>Sauvage</a:t>
            </a:r>
            <a:r>
              <a:rPr lang="en-GB" dirty="0">
                <a:latin typeface="+mn-lt"/>
              </a:rPr>
              <a:t>, S., </a:t>
            </a:r>
            <a:r>
              <a:rPr lang="en-GB" dirty="0" err="1">
                <a:latin typeface="+mn-lt"/>
              </a:rPr>
              <a:t>Camboulive</a:t>
            </a:r>
            <a:r>
              <a:rPr lang="en-GB" dirty="0">
                <a:latin typeface="+mn-lt"/>
              </a:rPr>
              <a:t>, T., </a:t>
            </a:r>
            <a:r>
              <a:rPr lang="en-GB" dirty="0" err="1">
                <a:latin typeface="+mn-lt"/>
              </a:rPr>
              <a:t>Druilhe</a:t>
            </a:r>
            <a:r>
              <a:rPr lang="en-GB" dirty="0">
                <a:latin typeface="+mn-lt"/>
              </a:rPr>
              <a:t>, J.-L., &amp; Sánchez-Pérez, J. M. (2025). A New Method to Investigate Denitrification Dynamics During Simulated Floods in Soils. </a:t>
            </a:r>
            <a:r>
              <a:rPr lang="en-GB" i="1" dirty="0">
                <a:latin typeface="+mn-lt"/>
              </a:rPr>
              <a:t>European Journal of Soil Science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76</a:t>
            </a:r>
            <a:r>
              <a:rPr lang="en-GB" dirty="0">
                <a:latin typeface="+mn-lt"/>
              </a:rPr>
              <a:t>(2), e70098. </a:t>
            </a:r>
            <a:r>
              <a:rPr lang="en-GB" dirty="0">
                <a:latin typeface="+mn-lt"/>
                <a:hlinkClick r:id="rId6"/>
              </a:rPr>
              <a:t>https://doi.org/10.1111/ejss.70098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+mn-lt"/>
              </a:rPr>
              <a:t>Mander</a:t>
            </a:r>
            <a:r>
              <a:rPr lang="en-GB" dirty="0">
                <a:latin typeface="+mn-lt"/>
              </a:rPr>
              <a:t>, Ü., </a:t>
            </a:r>
            <a:r>
              <a:rPr lang="en-GB" dirty="0" err="1">
                <a:latin typeface="+mn-lt"/>
              </a:rPr>
              <a:t>Krasnova</a:t>
            </a:r>
            <a:r>
              <a:rPr lang="en-GB" dirty="0">
                <a:latin typeface="+mn-lt"/>
              </a:rPr>
              <a:t>, A., </a:t>
            </a:r>
            <a:r>
              <a:rPr lang="en-GB" dirty="0" err="1">
                <a:latin typeface="+mn-lt"/>
              </a:rPr>
              <a:t>Escuer-Gatius</a:t>
            </a:r>
            <a:r>
              <a:rPr lang="en-GB" dirty="0">
                <a:latin typeface="+mn-lt"/>
              </a:rPr>
              <a:t>, J., </a:t>
            </a:r>
            <a:r>
              <a:rPr lang="en-GB" dirty="0" err="1">
                <a:latin typeface="+mn-lt"/>
              </a:rPr>
              <a:t>Espenberg</a:t>
            </a:r>
            <a:r>
              <a:rPr lang="en-GB" dirty="0">
                <a:latin typeface="+mn-lt"/>
              </a:rPr>
              <a:t>, M., Schindler, T., </a:t>
            </a:r>
            <a:r>
              <a:rPr lang="en-GB" dirty="0" err="1">
                <a:latin typeface="+mn-lt"/>
              </a:rPr>
              <a:t>Machacova</a:t>
            </a:r>
            <a:r>
              <a:rPr lang="en-GB" dirty="0">
                <a:latin typeface="+mn-lt"/>
              </a:rPr>
              <a:t>, K., </a:t>
            </a:r>
            <a:r>
              <a:rPr lang="en-GB" dirty="0" err="1">
                <a:latin typeface="+mn-lt"/>
              </a:rPr>
              <a:t>Pärn</a:t>
            </a:r>
            <a:r>
              <a:rPr lang="en-GB" dirty="0">
                <a:latin typeface="+mn-lt"/>
              </a:rPr>
              <a:t>, J., Maddison, M., </a:t>
            </a:r>
            <a:r>
              <a:rPr lang="en-GB" dirty="0" err="1">
                <a:latin typeface="+mn-lt"/>
              </a:rPr>
              <a:t>Megonigal</a:t>
            </a:r>
            <a:r>
              <a:rPr lang="en-GB" dirty="0">
                <a:latin typeface="+mn-lt"/>
              </a:rPr>
              <a:t>, J. P., </a:t>
            </a:r>
            <a:r>
              <a:rPr lang="en-GB" dirty="0" err="1">
                <a:latin typeface="+mn-lt"/>
              </a:rPr>
              <a:t>Pihlatie</a:t>
            </a:r>
            <a:r>
              <a:rPr lang="en-GB" dirty="0">
                <a:latin typeface="+mn-lt"/>
              </a:rPr>
              <a:t>, M., </a:t>
            </a:r>
            <a:r>
              <a:rPr lang="en-GB" dirty="0" err="1">
                <a:latin typeface="+mn-lt"/>
              </a:rPr>
              <a:t>Kasak</a:t>
            </a:r>
            <a:r>
              <a:rPr lang="en-GB" dirty="0">
                <a:latin typeface="+mn-lt"/>
              </a:rPr>
              <a:t>, K., </a:t>
            </a:r>
            <a:r>
              <a:rPr lang="en-GB" dirty="0" err="1">
                <a:latin typeface="+mn-lt"/>
              </a:rPr>
              <a:t>Niinemets</a:t>
            </a:r>
            <a:r>
              <a:rPr lang="en-GB" dirty="0">
                <a:latin typeface="+mn-lt"/>
              </a:rPr>
              <a:t>, Ü., </a:t>
            </a:r>
            <a:r>
              <a:rPr lang="en-GB" dirty="0" err="1">
                <a:latin typeface="+mn-lt"/>
              </a:rPr>
              <a:t>Junninen</a:t>
            </a:r>
            <a:r>
              <a:rPr lang="en-GB" dirty="0">
                <a:latin typeface="+mn-lt"/>
              </a:rPr>
              <a:t>, H., &amp; </a:t>
            </a:r>
            <a:r>
              <a:rPr lang="en-GB" dirty="0" err="1">
                <a:latin typeface="+mn-lt"/>
              </a:rPr>
              <a:t>Soosaar</a:t>
            </a:r>
            <a:r>
              <a:rPr lang="en-GB" dirty="0">
                <a:latin typeface="+mn-lt"/>
              </a:rPr>
              <a:t>, K. (2021). Forest canopy mitigates soil N2O emission during hot moments. </a:t>
            </a:r>
            <a:r>
              <a:rPr lang="en-GB" i="1" dirty="0" err="1">
                <a:latin typeface="+mn-lt"/>
              </a:rPr>
              <a:t>Npj</a:t>
            </a:r>
            <a:r>
              <a:rPr lang="en-GB" i="1" dirty="0">
                <a:latin typeface="+mn-lt"/>
              </a:rPr>
              <a:t> Climate and Atmospheric Science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4</a:t>
            </a:r>
            <a:r>
              <a:rPr lang="en-GB" dirty="0">
                <a:latin typeface="+mn-lt"/>
              </a:rPr>
              <a:t>(1), 39. </a:t>
            </a:r>
            <a:r>
              <a:rPr lang="en-GB" dirty="0">
                <a:latin typeface="+mn-lt"/>
                <a:hlinkClick r:id="rId7"/>
              </a:rPr>
              <a:t>https://doi.org/10.1038/s41612-021-00194-7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Tian, H., Xu, R., </a:t>
            </a:r>
            <a:r>
              <a:rPr lang="en-GB" dirty="0" err="1">
                <a:latin typeface="+mn-lt"/>
              </a:rPr>
              <a:t>Canadell</a:t>
            </a:r>
            <a:r>
              <a:rPr lang="en-GB" dirty="0">
                <a:latin typeface="+mn-lt"/>
              </a:rPr>
              <a:t>, J. G., Thompson, R. L., </a:t>
            </a:r>
            <a:r>
              <a:rPr lang="en-GB" dirty="0" err="1">
                <a:latin typeface="+mn-lt"/>
              </a:rPr>
              <a:t>Winiwarter</a:t>
            </a:r>
            <a:r>
              <a:rPr lang="en-GB" dirty="0">
                <a:latin typeface="+mn-lt"/>
              </a:rPr>
              <a:t>, W., </a:t>
            </a:r>
            <a:r>
              <a:rPr lang="en-GB" dirty="0" err="1">
                <a:latin typeface="+mn-lt"/>
              </a:rPr>
              <a:t>Suntharalingam</a:t>
            </a:r>
            <a:r>
              <a:rPr lang="en-GB" dirty="0">
                <a:latin typeface="+mn-lt"/>
              </a:rPr>
              <a:t>, P., Davidson, E. A., </a:t>
            </a:r>
            <a:r>
              <a:rPr lang="en-GB" dirty="0" err="1">
                <a:latin typeface="+mn-lt"/>
              </a:rPr>
              <a:t>Ciais</a:t>
            </a:r>
            <a:r>
              <a:rPr lang="en-GB" dirty="0">
                <a:latin typeface="+mn-lt"/>
              </a:rPr>
              <a:t>, P., Jackson, R. B., Janssens-</a:t>
            </a:r>
            <a:r>
              <a:rPr lang="en-GB" dirty="0" err="1">
                <a:latin typeface="+mn-lt"/>
              </a:rPr>
              <a:t>Maenhout</a:t>
            </a:r>
            <a:r>
              <a:rPr lang="en-GB" dirty="0">
                <a:latin typeface="+mn-lt"/>
              </a:rPr>
              <a:t>, G., Prather, M. J., </a:t>
            </a:r>
            <a:r>
              <a:rPr lang="en-GB" dirty="0" err="1">
                <a:latin typeface="+mn-lt"/>
              </a:rPr>
              <a:t>Regnier</a:t>
            </a:r>
            <a:r>
              <a:rPr lang="en-GB" dirty="0">
                <a:latin typeface="+mn-lt"/>
              </a:rPr>
              <a:t>, P., Pan, N., Pan, S., Peters, G. P., Shi, H., </a:t>
            </a:r>
            <a:r>
              <a:rPr lang="en-GB" dirty="0" err="1">
                <a:latin typeface="+mn-lt"/>
              </a:rPr>
              <a:t>Tubiello</a:t>
            </a:r>
            <a:r>
              <a:rPr lang="en-GB" dirty="0">
                <a:latin typeface="+mn-lt"/>
              </a:rPr>
              <a:t>, F. N., </a:t>
            </a:r>
            <a:r>
              <a:rPr lang="en-GB" dirty="0" err="1">
                <a:latin typeface="+mn-lt"/>
              </a:rPr>
              <a:t>Zaehle</a:t>
            </a:r>
            <a:r>
              <a:rPr lang="en-GB" dirty="0">
                <a:latin typeface="+mn-lt"/>
              </a:rPr>
              <a:t>, S., Zhou, F., … Yao, Y. (2020). A comprehensive quantification of global nitrous oxide sources and sinks. </a:t>
            </a:r>
            <a:r>
              <a:rPr lang="en-GB" i="1" dirty="0">
                <a:latin typeface="+mn-lt"/>
              </a:rPr>
              <a:t>Nature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586</a:t>
            </a:r>
            <a:r>
              <a:rPr lang="en-GB" dirty="0">
                <a:latin typeface="+mn-lt"/>
              </a:rPr>
              <a:t>(7828), 248–256. </a:t>
            </a:r>
            <a:r>
              <a:rPr lang="en-GB" dirty="0">
                <a:latin typeface="+mn-lt"/>
                <a:hlinkClick r:id="rId8"/>
              </a:rPr>
              <a:t>https://doi.org/10.1038/s41586-020-2780-0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+mn-lt"/>
              </a:rPr>
              <a:t>Wrage</a:t>
            </a:r>
            <a:r>
              <a:rPr lang="en-GB" dirty="0">
                <a:latin typeface="+mn-lt"/>
              </a:rPr>
              <a:t>, N., </a:t>
            </a:r>
            <a:r>
              <a:rPr lang="en-GB" dirty="0" err="1">
                <a:latin typeface="+mn-lt"/>
              </a:rPr>
              <a:t>Lauf</a:t>
            </a:r>
            <a:r>
              <a:rPr lang="en-GB" dirty="0">
                <a:latin typeface="+mn-lt"/>
              </a:rPr>
              <a:t>, J., Del Prado, A., Pinto, M., </a:t>
            </a:r>
            <a:r>
              <a:rPr lang="en-GB" dirty="0" err="1">
                <a:latin typeface="+mn-lt"/>
              </a:rPr>
              <a:t>Pietrzak</a:t>
            </a:r>
            <a:r>
              <a:rPr lang="en-GB" dirty="0">
                <a:latin typeface="+mn-lt"/>
              </a:rPr>
              <a:t>, S., </a:t>
            </a:r>
            <a:r>
              <a:rPr lang="en-GB" dirty="0" err="1">
                <a:latin typeface="+mn-lt"/>
              </a:rPr>
              <a:t>Yamulki</a:t>
            </a:r>
            <a:r>
              <a:rPr lang="en-GB" dirty="0">
                <a:latin typeface="+mn-lt"/>
              </a:rPr>
              <a:t>, S., </a:t>
            </a:r>
            <a:r>
              <a:rPr lang="en-GB" dirty="0" err="1">
                <a:latin typeface="+mn-lt"/>
              </a:rPr>
              <a:t>Oenema</a:t>
            </a:r>
            <a:r>
              <a:rPr lang="en-GB" dirty="0">
                <a:latin typeface="+mn-lt"/>
              </a:rPr>
              <a:t>, O., &amp; </a:t>
            </a:r>
            <a:r>
              <a:rPr lang="en-GB" dirty="0" err="1">
                <a:latin typeface="+mn-lt"/>
              </a:rPr>
              <a:t>Gebauer</a:t>
            </a:r>
            <a:r>
              <a:rPr lang="en-GB" dirty="0">
                <a:latin typeface="+mn-lt"/>
              </a:rPr>
              <a:t>, G. (2004). Distinguishing sources of N</a:t>
            </a:r>
            <a:r>
              <a:rPr lang="en-GB" baseline="-25000" dirty="0">
                <a:latin typeface="+mn-lt"/>
              </a:rPr>
              <a:t>2</a:t>
            </a:r>
            <a:r>
              <a:rPr lang="en-GB" dirty="0">
                <a:latin typeface="+mn-lt"/>
              </a:rPr>
              <a:t> O in European grasslands by stable isotope analysis. </a:t>
            </a:r>
            <a:r>
              <a:rPr lang="en-GB" i="1" dirty="0">
                <a:latin typeface="+mn-lt"/>
              </a:rPr>
              <a:t>Rapid Communications in Mass Spectrometry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18</a:t>
            </a:r>
            <a:r>
              <a:rPr lang="en-GB" dirty="0">
                <a:latin typeface="+mn-lt"/>
              </a:rPr>
              <a:t>(11), 1201–1207. </a:t>
            </a:r>
            <a:r>
              <a:rPr lang="en-GB" dirty="0">
                <a:latin typeface="+mn-lt"/>
                <a:hlinkClick r:id="rId9"/>
              </a:rPr>
              <a:t>https://doi.org/10.1002/rcm.1461</a:t>
            </a: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Zhao, S., Zhang, B., Sun, X., &amp; Yang, L. (2021). Hot spots and hot moments of nitrogen removal from hyporheic and riparian zones: A review. </a:t>
            </a:r>
            <a:r>
              <a:rPr lang="en-GB" i="1" dirty="0">
                <a:latin typeface="+mn-lt"/>
              </a:rPr>
              <a:t>Science of The Total Environment</a:t>
            </a:r>
            <a:r>
              <a:rPr lang="en-GB" dirty="0">
                <a:latin typeface="+mn-lt"/>
              </a:rPr>
              <a:t>, </a:t>
            </a:r>
            <a:r>
              <a:rPr lang="en-GB" i="1" dirty="0">
                <a:latin typeface="+mn-lt"/>
              </a:rPr>
              <a:t>762</a:t>
            </a:r>
            <a:r>
              <a:rPr lang="en-GB" dirty="0">
                <a:latin typeface="+mn-lt"/>
              </a:rPr>
              <a:t>, 144168. </a:t>
            </a:r>
            <a:r>
              <a:rPr lang="en-GB" dirty="0">
                <a:latin typeface="+mn-lt"/>
                <a:hlinkClick r:id="rId10"/>
              </a:rPr>
              <a:t>https://doi.org/10.1016/j.scitotenv.2020.144168</a:t>
            </a:r>
            <a:endParaRPr lang="en-GB" dirty="0"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0536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-3175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Context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N</a:t>
            </a:r>
            <a:r>
              <a:rPr lang="fr-FR" sz="3600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O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in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wetlands</a:t>
            </a:r>
            <a:endParaRPr lang="fr-F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3831DEC7-396B-4CB6-B868-B22541E85B9C}"/>
              </a:ext>
            </a:extLst>
          </p:cNvPr>
          <p:cNvGrpSpPr/>
          <p:nvPr/>
        </p:nvGrpSpPr>
        <p:grpSpPr>
          <a:xfrm>
            <a:off x="346479" y="1333843"/>
            <a:ext cx="9922909" cy="4651979"/>
            <a:chOff x="158220" y="1333843"/>
            <a:chExt cx="9922909" cy="4651979"/>
          </a:xfrm>
        </p:grpSpPr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AAB979AF-A725-444A-B5B0-3E2FD0E4342D}"/>
                </a:ext>
              </a:extLst>
            </p:cNvPr>
            <p:cNvSpPr txBox="1"/>
            <p:nvPr/>
          </p:nvSpPr>
          <p:spPr>
            <a:xfrm>
              <a:off x="158220" y="1333843"/>
              <a:ext cx="9922909" cy="46519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N</a:t>
              </a:r>
              <a:r>
                <a:rPr lang="fr-FR" sz="2000" baseline="-25000" dirty="0">
                  <a:solidFill>
                    <a:schemeClr val="tx1"/>
                  </a:solidFill>
                  <a:latin typeface="+mn-lt"/>
                </a:rPr>
                <a:t>2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O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is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b="1" dirty="0">
                  <a:solidFill>
                    <a:srgbClr val="819C38"/>
                  </a:solidFill>
                  <a:latin typeface="+mn-lt"/>
                </a:rPr>
                <a:t>276 times more </a:t>
              </a:r>
              <a:r>
                <a:rPr lang="fr-FR" sz="2000" b="1" dirty="0" err="1">
                  <a:solidFill>
                    <a:srgbClr val="819C38"/>
                  </a:solidFill>
                  <a:latin typeface="+mn-lt"/>
                </a:rPr>
                <a:t>potent</a:t>
              </a:r>
              <a:r>
                <a:rPr lang="fr-FR" sz="2000" b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than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CO</a:t>
              </a:r>
              <a:r>
                <a:rPr lang="fr-FR" sz="2000" baseline="-25000" dirty="0">
                  <a:solidFill>
                    <a:schemeClr val="tx1"/>
                  </a:solidFill>
                  <a:latin typeface="+mn-lt"/>
                </a:rPr>
                <a:t>2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1200" dirty="0">
                  <a:solidFill>
                    <a:schemeClr val="tx1"/>
                  </a:solidFill>
                  <a:latin typeface="+mn-lt"/>
                </a:rPr>
                <a:t>(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IPCC </a:t>
              </a:r>
              <a:r>
                <a:rPr lang="fr-FR" sz="1200" i="1" dirty="0" err="1">
                  <a:solidFill>
                    <a:schemeClr val="tx1"/>
                  </a:solidFill>
                  <a:latin typeface="+mn-lt"/>
                </a:rPr>
                <a:t>Fifth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1200" i="1" dirty="0" err="1">
                  <a:solidFill>
                    <a:schemeClr val="tx1"/>
                  </a:solidFill>
                  <a:latin typeface="+mn-lt"/>
                </a:rPr>
                <a:t>Assessment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 Report, 2014</a:t>
              </a:r>
              <a:r>
                <a:rPr lang="fr-FR" sz="1200" dirty="0">
                  <a:solidFill>
                    <a:schemeClr val="tx1"/>
                  </a:solidFill>
                  <a:latin typeface="+mn-lt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endParaRPr lang="fr-FR" sz="2000" dirty="0">
                <a:solidFill>
                  <a:schemeClr val="tx1"/>
                </a:solidFill>
                <a:latin typeface="+mn-lt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Natural sources are the </a:t>
              </a:r>
              <a:r>
                <a:rPr lang="fr-FR" sz="2000" b="1" dirty="0" err="1">
                  <a:solidFill>
                    <a:srgbClr val="819C38"/>
                  </a:solidFill>
                  <a:latin typeface="+mn-lt"/>
                </a:rPr>
                <a:t>largest</a:t>
              </a:r>
              <a:r>
                <a:rPr lang="fr-FR" sz="2000" b="1" dirty="0">
                  <a:solidFill>
                    <a:srgbClr val="819C38"/>
                  </a:solidFill>
                  <a:latin typeface="+mn-lt"/>
                </a:rPr>
                <a:t> global source 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of N</a:t>
              </a:r>
              <a:r>
                <a:rPr lang="fr-FR" sz="2000" baseline="-25000" dirty="0">
                  <a:solidFill>
                    <a:schemeClr val="tx1"/>
                  </a:solidFill>
                  <a:latin typeface="+mn-lt"/>
                </a:rPr>
                <a:t>2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O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emissions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1200" dirty="0">
                  <a:solidFill>
                    <a:schemeClr val="tx1"/>
                  </a:solidFill>
                  <a:latin typeface="+mn-lt"/>
                </a:rPr>
                <a:t>(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Tian et al., 2020</a:t>
              </a:r>
              <a:r>
                <a:rPr lang="fr-FR" sz="1200" dirty="0">
                  <a:solidFill>
                    <a:schemeClr val="tx1"/>
                  </a:solidFill>
                  <a:latin typeface="+mn-lt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endParaRPr lang="fr-FR" sz="2000" dirty="0">
                <a:solidFill>
                  <a:schemeClr val="tx1"/>
                </a:solidFill>
                <a:latin typeface="+mn-lt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Principally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emitted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through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b="1" dirty="0" err="1">
                  <a:solidFill>
                    <a:srgbClr val="819C38"/>
                  </a:solidFill>
                  <a:latin typeface="+mn-lt"/>
                </a:rPr>
                <a:t>denitrification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1200" dirty="0">
                  <a:solidFill>
                    <a:schemeClr val="tx1"/>
                  </a:solidFill>
                  <a:latin typeface="+mn-lt"/>
                </a:rPr>
                <a:t>(</a:t>
              </a:r>
              <a:r>
                <a:rPr lang="fr-FR" sz="1200" i="1" dirty="0" err="1">
                  <a:solidFill>
                    <a:schemeClr val="tx1"/>
                  </a:solidFill>
                  <a:latin typeface="+mn-lt"/>
                </a:rPr>
                <a:t>Wrage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 et al., 2004</a:t>
              </a:r>
              <a:r>
                <a:rPr lang="fr-FR" sz="1200" dirty="0">
                  <a:solidFill>
                    <a:schemeClr val="tx1"/>
                  </a:solidFill>
                  <a:latin typeface="+mn-lt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endParaRPr lang="fr-FR" sz="2000" dirty="0">
                <a:solidFill>
                  <a:schemeClr val="tx1"/>
                </a:solidFill>
                <a:latin typeface="+mn-lt"/>
              </a:endParaRPr>
            </a:p>
            <a:p>
              <a:pPr lvl="2">
                <a:lnSpc>
                  <a:spcPct val="150000"/>
                </a:lnSpc>
              </a:pP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	</a:t>
              </a:r>
            </a:p>
            <a:p>
              <a:pPr lvl="2">
                <a:lnSpc>
                  <a:spcPct val="150000"/>
                </a:lnSpc>
              </a:pP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		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Only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during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brief and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unpredictable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events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: </a:t>
              </a:r>
              <a:r>
                <a:rPr lang="fr-FR" sz="2000" b="1" dirty="0">
                  <a:solidFill>
                    <a:srgbClr val="819C38"/>
                  </a:solidFill>
                  <a:latin typeface="+mn-lt"/>
                </a:rPr>
                <a:t>hot moments 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(Zhao et al., 2021)</a:t>
              </a: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q"/>
              </a:pPr>
              <a:endParaRPr lang="fr-FR" sz="2000" dirty="0">
                <a:solidFill>
                  <a:schemeClr val="tx1"/>
                </a:solidFill>
                <a:latin typeface="+mn-lt"/>
              </a:endParaRPr>
            </a:p>
            <a:p>
              <a:pPr>
                <a:lnSpc>
                  <a:spcPct val="150000"/>
                </a:lnSpc>
              </a:pP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		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Only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in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small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soil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volumes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with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fr-FR" sz="2000" dirty="0" err="1">
                  <a:solidFill>
                    <a:schemeClr val="tx1"/>
                  </a:solidFill>
                  <a:latin typeface="+mn-lt"/>
                </a:rPr>
                <a:t>ideal</a:t>
              </a:r>
              <a:r>
                <a:rPr lang="fr-FR" sz="2000" dirty="0">
                  <a:solidFill>
                    <a:schemeClr val="tx1"/>
                  </a:solidFill>
                  <a:latin typeface="+mn-lt"/>
                </a:rPr>
                <a:t> conditions: </a:t>
              </a:r>
              <a:r>
                <a:rPr lang="fr-FR" sz="2000" b="1" dirty="0">
                  <a:solidFill>
                    <a:srgbClr val="819C38"/>
                  </a:solidFill>
                  <a:latin typeface="+mn-lt"/>
                </a:rPr>
                <a:t>hot spots </a:t>
              </a:r>
              <a:r>
                <a:rPr lang="fr-FR" sz="1200" i="1" dirty="0">
                  <a:solidFill>
                    <a:schemeClr val="tx1"/>
                  </a:solidFill>
                  <a:latin typeface="+mn-lt"/>
                </a:rPr>
                <a:t>(Zhao et al., 2021)</a:t>
              </a:r>
            </a:p>
          </p:txBody>
        </p:sp>
        <p:sp>
          <p:nvSpPr>
            <p:cNvPr id="40" name="Flèche : angle droit 39">
              <a:extLst>
                <a:ext uri="{FF2B5EF4-FFF2-40B4-BE49-F238E27FC236}">
                  <a16:creationId xmlns:a16="http://schemas.microsoft.com/office/drawing/2014/main" id="{ABA7A376-A9A9-4395-B848-D71A838A6FBA}"/>
                </a:ext>
              </a:extLst>
            </p:cNvPr>
            <p:cNvSpPr/>
            <p:nvPr/>
          </p:nvSpPr>
          <p:spPr bwMode="auto">
            <a:xfrm rot="5400000">
              <a:off x="1346340" y="4311076"/>
              <a:ext cx="511175" cy="676275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41" name="Flèche : angle droit 40">
              <a:extLst>
                <a:ext uri="{FF2B5EF4-FFF2-40B4-BE49-F238E27FC236}">
                  <a16:creationId xmlns:a16="http://schemas.microsoft.com/office/drawing/2014/main" id="{05BE966B-9E92-4CC2-9BFD-2D87FFFE516A}"/>
                </a:ext>
              </a:extLst>
            </p:cNvPr>
            <p:cNvSpPr/>
            <p:nvPr/>
          </p:nvSpPr>
          <p:spPr bwMode="auto">
            <a:xfrm rot="5400000">
              <a:off x="1346340" y="5233459"/>
              <a:ext cx="511175" cy="676275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-3175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Context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metabolism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of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denitrification</a:t>
            </a:r>
            <a:endParaRPr lang="fr-F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9" name="ZoneTexte 4">
            <a:extLst>
              <a:ext uri="{FF2B5EF4-FFF2-40B4-BE49-F238E27FC236}">
                <a16:creationId xmlns:a16="http://schemas.microsoft.com/office/drawing/2014/main" id="{303F06B1-F1B6-46CE-874D-B25D33313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80907"/>
            <a:ext cx="1172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 err="1">
                <a:latin typeface="+mn-lt"/>
              </a:rPr>
              <a:t>Denitrification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is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performed</a:t>
            </a:r>
            <a:r>
              <a:rPr lang="fr-FR" altLang="fr-FR" sz="2400" dirty="0">
                <a:latin typeface="+mn-lt"/>
              </a:rPr>
              <a:t> by facultative </a:t>
            </a:r>
            <a:r>
              <a:rPr lang="fr-FR" altLang="fr-FR" sz="2400" dirty="0" err="1">
                <a:latin typeface="+mn-lt"/>
              </a:rPr>
              <a:t>anaerobic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heterotrophic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bacteria</a:t>
            </a:r>
            <a:r>
              <a:rPr lang="fr-FR" altLang="fr-FR" sz="2400" dirty="0">
                <a:latin typeface="+mn-lt"/>
              </a:rPr>
              <a:t>.</a:t>
            </a:r>
          </a:p>
        </p:txBody>
      </p:sp>
      <p:grpSp>
        <p:nvGrpSpPr>
          <p:cNvPr id="4102" name="Groupe 14">
            <a:extLst>
              <a:ext uri="{FF2B5EF4-FFF2-40B4-BE49-F238E27FC236}">
                <a16:creationId xmlns:a16="http://schemas.microsoft.com/office/drawing/2014/main" id="{70550D9A-0D8A-437B-A1A3-EEC09428FC84}"/>
              </a:ext>
            </a:extLst>
          </p:cNvPr>
          <p:cNvGrpSpPr>
            <a:grpSpLocks/>
          </p:cNvGrpSpPr>
          <p:nvPr/>
        </p:nvGrpSpPr>
        <p:grpSpPr bwMode="auto">
          <a:xfrm>
            <a:off x="8087859" y="2127934"/>
            <a:ext cx="3764500" cy="1819420"/>
            <a:chOff x="7410940" y="2625102"/>
            <a:chExt cx="4646491" cy="2248779"/>
          </a:xfrm>
        </p:grpSpPr>
        <p:grpSp>
          <p:nvGrpSpPr>
            <p:cNvPr id="4115" name="Groupe 15">
              <a:extLst>
                <a:ext uri="{FF2B5EF4-FFF2-40B4-BE49-F238E27FC236}">
                  <a16:creationId xmlns:a16="http://schemas.microsoft.com/office/drawing/2014/main" id="{F592950A-5C91-452F-BB7A-270A54C9A5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24326" y="2625102"/>
              <a:ext cx="4476248" cy="2248779"/>
              <a:chOff x="7611035" y="4155147"/>
              <a:chExt cx="4476248" cy="2248779"/>
            </a:xfrm>
          </p:grpSpPr>
          <p:grpSp>
            <p:nvGrpSpPr>
              <p:cNvPr id="4122" name="Groupe 22">
                <a:extLst>
                  <a:ext uri="{FF2B5EF4-FFF2-40B4-BE49-F238E27FC236}">
                    <a16:creationId xmlns:a16="http://schemas.microsoft.com/office/drawing/2014/main" id="{CFE24144-AA70-48DB-9D44-E1E049EC48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611035" y="4155147"/>
                <a:ext cx="3765177" cy="2048414"/>
                <a:chOff x="7611035" y="4155147"/>
                <a:chExt cx="3765177" cy="2048414"/>
              </a:xfrm>
            </p:grpSpPr>
            <p:cxnSp>
              <p:nvCxnSpPr>
                <p:cNvPr id="25" name="Connecteur droit avec flèche 24">
                  <a:extLst>
                    <a:ext uri="{FF2B5EF4-FFF2-40B4-BE49-F238E27FC236}">
                      <a16:creationId xmlns:a16="http://schemas.microsoft.com/office/drawing/2014/main" id="{D1D84229-F600-4F43-AB14-C5E8394290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10349" y="6202942"/>
                  <a:ext cx="3765431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Connecteur droit avec flèche 25">
                  <a:extLst>
                    <a:ext uri="{FF2B5EF4-FFF2-40B4-BE49-F238E27FC236}">
                      <a16:creationId xmlns:a16="http://schemas.microsoft.com/office/drawing/2014/main" id="{8A34564E-C979-4EA8-A46D-F244D01CC5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10349" y="4155147"/>
                  <a:ext cx="0" cy="204779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23" name="ZoneTexte 23">
                <a:extLst>
                  <a:ext uri="{FF2B5EF4-FFF2-40B4-BE49-F238E27FC236}">
                    <a16:creationId xmlns:a16="http://schemas.microsoft.com/office/drawing/2014/main" id="{3A7A21DD-58C3-4E56-8C2E-26A434226B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21651" y="5985478"/>
                <a:ext cx="765632" cy="418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time</a:t>
                </a:r>
              </a:p>
            </p:txBody>
          </p:sp>
        </p:grp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79C2C645-29A3-4E06-A89A-8991864840BC}"/>
                </a:ext>
              </a:extLst>
            </p:cNvPr>
            <p:cNvSpPr/>
            <p:nvPr/>
          </p:nvSpPr>
          <p:spPr>
            <a:xfrm>
              <a:off x="7410940" y="2717173"/>
              <a:ext cx="2546270" cy="1933500"/>
            </a:xfrm>
            <a:custGeom>
              <a:avLst/>
              <a:gdLst>
                <a:gd name="connsiteX0" fmla="*/ 0 w 1667435"/>
                <a:gd name="connsiteY0" fmla="*/ 0 h 1129553"/>
                <a:gd name="connsiteX1" fmla="*/ 385482 w 1667435"/>
                <a:gd name="connsiteY1" fmla="*/ 806824 h 1129553"/>
                <a:gd name="connsiteX2" fmla="*/ 1667435 w 1667435"/>
                <a:gd name="connsiteY2" fmla="*/ 1129553 h 112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7435" h="1129553">
                  <a:moveTo>
                    <a:pt x="0" y="0"/>
                  </a:moveTo>
                  <a:cubicBezTo>
                    <a:pt x="53788" y="309282"/>
                    <a:pt x="107576" y="618565"/>
                    <a:pt x="385482" y="806824"/>
                  </a:cubicBezTo>
                  <a:cubicBezTo>
                    <a:pt x="663388" y="995083"/>
                    <a:pt x="1477682" y="1113118"/>
                    <a:pt x="1667435" y="112955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5ED27D79-C11E-4ECB-AA78-4597A474EE25}"/>
                </a:ext>
              </a:extLst>
            </p:cNvPr>
            <p:cNvSpPr/>
            <p:nvPr/>
          </p:nvSpPr>
          <p:spPr>
            <a:xfrm>
              <a:off x="7482376" y="3477557"/>
              <a:ext cx="2833598" cy="1182641"/>
            </a:xfrm>
            <a:custGeom>
              <a:avLst/>
              <a:gdLst>
                <a:gd name="connsiteX0" fmla="*/ 0 w 2832847"/>
                <a:gd name="connsiteY0" fmla="*/ 1174379 h 1183343"/>
                <a:gd name="connsiteX1" fmla="*/ 1479176 w 2832847"/>
                <a:gd name="connsiteY1" fmla="*/ 2 h 1183343"/>
                <a:gd name="connsiteX2" fmla="*/ 2832847 w 2832847"/>
                <a:gd name="connsiteY2" fmla="*/ 1183343 h 11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2847" h="1183343">
                  <a:moveTo>
                    <a:pt x="0" y="1174379"/>
                  </a:moveTo>
                  <a:cubicBezTo>
                    <a:pt x="503517" y="586443"/>
                    <a:pt x="1007035" y="-1492"/>
                    <a:pt x="1479176" y="2"/>
                  </a:cubicBezTo>
                  <a:cubicBezTo>
                    <a:pt x="1951317" y="1496"/>
                    <a:pt x="2492188" y="1175872"/>
                    <a:pt x="2832847" y="118334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dirty="0">
                <a:solidFill>
                  <a:srgbClr val="FF0000"/>
                </a:solidFill>
              </a:endParaRPr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CFBD2CDE-B9EE-4625-9662-B537D50FFA53}"/>
                </a:ext>
              </a:extLst>
            </p:cNvPr>
            <p:cNvSpPr/>
            <p:nvPr/>
          </p:nvSpPr>
          <p:spPr>
            <a:xfrm flipH="1">
              <a:off x="7491900" y="2793370"/>
              <a:ext cx="3495565" cy="1866827"/>
            </a:xfrm>
            <a:custGeom>
              <a:avLst/>
              <a:gdLst>
                <a:gd name="connsiteX0" fmla="*/ 0 w 1667435"/>
                <a:gd name="connsiteY0" fmla="*/ 0 h 1129553"/>
                <a:gd name="connsiteX1" fmla="*/ 385482 w 1667435"/>
                <a:gd name="connsiteY1" fmla="*/ 806824 h 1129553"/>
                <a:gd name="connsiteX2" fmla="*/ 1667435 w 1667435"/>
                <a:gd name="connsiteY2" fmla="*/ 1129553 h 112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7435" h="1129553">
                  <a:moveTo>
                    <a:pt x="0" y="0"/>
                  </a:moveTo>
                  <a:cubicBezTo>
                    <a:pt x="53788" y="309282"/>
                    <a:pt x="107576" y="618565"/>
                    <a:pt x="385482" y="806824"/>
                  </a:cubicBezTo>
                  <a:cubicBezTo>
                    <a:pt x="663388" y="995083"/>
                    <a:pt x="1477682" y="1113118"/>
                    <a:pt x="1667435" y="112955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/>
            </a:p>
          </p:txBody>
        </p:sp>
        <p:sp>
          <p:nvSpPr>
            <p:cNvPr id="4119" name="ZoneTexte 19">
              <a:extLst>
                <a:ext uri="{FF2B5EF4-FFF2-40B4-BE49-F238E27FC236}">
                  <a16:creationId xmlns:a16="http://schemas.microsoft.com/office/drawing/2014/main" id="{0C58BD70-7BD7-4CB5-8FAA-895B6126EA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0940" y="2750273"/>
              <a:ext cx="1273135" cy="418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NO</a:t>
              </a:r>
              <a:r>
                <a:rPr lang="fr-FR" altLang="fr-FR" sz="1600" baseline="-25000" dirty="0">
                  <a:latin typeface="+mn-lt"/>
                </a:rPr>
                <a:t>3</a:t>
              </a:r>
              <a:r>
                <a:rPr lang="fr-FR" altLang="fr-FR" sz="1600" dirty="0">
                  <a:latin typeface="+mn-lt"/>
                </a:rPr>
                <a:t> flux</a:t>
              </a:r>
            </a:p>
          </p:txBody>
        </p:sp>
        <p:sp>
          <p:nvSpPr>
            <p:cNvPr id="4120" name="ZoneTexte 20">
              <a:extLst>
                <a:ext uri="{FF2B5EF4-FFF2-40B4-BE49-F238E27FC236}">
                  <a16:creationId xmlns:a16="http://schemas.microsoft.com/office/drawing/2014/main" id="{63021C0B-6A0C-4212-AEBA-EDD478C270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70009" y="3407485"/>
              <a:ext cx="1386814" cy="418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N</a:t>
              </a:r>
              <a:r>
                <a:rPr lang="fr-FR" altLang="fr-FR" sz="1600" baseline="-25000" dirty="0">
                  <a:latin typeface="+mn-lt"/>
                </a:rPr>
                <a:t>2</a:t>
              </a:r>
              <a:r>
                <a:rPr lang="fr-FR" altLang="fr-FR" sz="1600" dirty="0">
                  <a:latin typeface="+mn-lt"/>
                </a:rPr>
                <a:t>O flux</a:t>
              </a:r>
            </a:p>
          </p:txBody>
        </p:sp>
        <p:sp>
          <p:nvSpPr>
            <p:cNvPr id="4121" name="ZoneTexte 21">
              <a:extLst>
                <a:ext uri="{FF2B5EF4-FFF2-40B4-BE49-F238E27FC236}">
                  <a16:creationId xmlns:a16="http://schemas.microsoft.com/office/drawing/2014/main" id="{5549D25F-AF32-4BF5-AEF9-E533362B2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2524" y="2648479"/>
              <a:ext cx="1114907" cy="418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N</a:t>
              </a:r>
              <a:r>
                <a:rPr lang="fr-FR" altLang="fr-FR" sz="1600" baseline="-25000" dirty="0">
                  <a:latin typeface="+mn-lt"/>
                </a:rPr>
                <a:t>2</a:t>
              </a:r>
              <a:r>
                <a:rPr lang="fr-FR" altLang="fr-FR" sz="1600" dirty="0">
                  <a:latin typeface="+mn-lt"/>
                </a:rPr>
                <a:t> flux</a:t>
              </a:r>
            </a:p>
          </p:txBody>
        </p:sp>
      </p:grpSp>
      <p:sp>
        <p:nvSpPr>
          <p:cNvPr id="4103" name="ZoneTexte 26">
            <a:extLst>
              <a:ext uri="{FF2B5EF4-FFF2-40B4-BE49-F238E27FC236}">
                <a16:creationId xmlns:a16="http://schemas.microsoft.com/office/drawing/2014/main" id="{96C75848-53D8-4CC2-B9C8-3627D6B79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8236" y="3930133"/>
            <a:ext cx="43151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600" i="1" dirty="0" err="1">
                <a:latin typeface="+mn-lt"/>
              </a:rPr>
              <a:t>Denitrification</a:t>
            </a:r>
            <a:r>
              <a:rPr lang="fr-FR" altLang="fr-FR" sz="1600" i="1" dirty="0">
                <a:latin typeface="+mn-lt"/>
              </a:rPr>
              <a:t> </a:t>
            </a:r>
            <a:r>
              <a:rPr lang="fr-FR" altLang="fr-FR" sz="1600" i="1" dirty="0" err="1">
                <a:latin typeface="+mn-lt"/>
              </a:rPr>
              <a:t>dynamics</a:t>
            </a:r>
            <a:r>
              <a:rPr lang="fr-FR" altLang="fr-FR" sz="1600" i="1" dirty="0">
                <a:latin typeface="+mn-lt"/>
              </a:rPr>
              <a:t> </a:t>
            </a:r>
            <a:r>
              <a:rPr lang="fr-FR" altLang="fr-FR" sz="1600" i="1" dirty="0" err="1">
                <a:latin typeface="+mn-lt"/>
              </a:rPr>
              <a:t>after</a:t>
            </a:r>
            <a:r>
              <a:rPr lang="fr-FR" altLang="fr-FR" sz="1600" i="1" dirty="0">
                <a:latin typeface="+mn-lt"/>
              </a:rPr>
              <a:t> NO</a:t>
            </a:r>
            <a:r>
              <a:rPr lang="fr-FR" altLang="fr-FR" sz="1600" i="1" baseline="-25000" dirty="0">
                <a:latin typeface="+mn-lt"/>
              </a:rPr>
              <a:t>3</a:t>
            </a:r>
            <a:r>
              <a:rPr lang="fr-FR" altLang="fr-FR" sz="1600" i="1" dirty="0">
                <a:latin typeface="+mn-lt"/>
              </a:rPr>
              <a:t> addition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600" i="1" dirty="0">
                <a:latin typeface="+mn-lt"/>
              </a:rPr>
              <a:t>(</a:t>
            </a:r>
            <a:r>
              <a:rPr lang="fr-FR" altLang="fr-FR" sz="1600" i="1" dirty="0" err="1">
                <a:latin typeface="+mn-lt"/>
              </a:rPr>
              <a:t>inspired</a:t>
            </a:r>
            <a:r>
              <a:rPr lang="fr-FR" altLang="fr-FR" sz="1600" i="1" dirty="0">
                <a:latin typeface="+mn-lt"/>
              </a:rPr>
              <a:t> </a:t>
            </a:r>
            <a:r>
              <a:rPr lang="fr-FR" altLang="fr-FR" sz="1600" i="1" dirty="0" err="1">
                <a:latin typeface="+mn-lt"/>
              </a:rPr>
              <a:t>from</a:t>
            </a:r>
            <a:r>
              <a:rPr lang="fr-FR" altLang="fr-FR" sz="1600" i="1" dirty="0">
                <a:latin typeface="+mn-lt"/>
              </a:rPr>
              <a:t> </a:t>
            </a:r>
            <a:r>
              <a:rPr lang="fr-FR" altLang="fr-FR" sz="1600" i="1" dirty="0" err="1">
                <a:latin typeface="+mn-lt"/>
              </a:rPr>
              <a:t>Frostegård</a:t>
            </a:r>
            <a:r>
              <a:rPr lang="fr-FR" altLang="fr-FR" sz="1600" i="1" dirty="0">
                <a:latin typeface="+mn-lt"/>
              </a:rPr>
              <a:t> et al., 2022)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7DC29549-E3D4-4D38-99B2-43ECD051CA09}"/>
              </a:ext>
            </a:extLst>
          </p:cNvPr>
          <p:cNvGrpSpPr/>
          <p:nvPr/>
        </p:nvGrpSpPr>
        <p:grpSpPr>
          <a:xfrm>
            <a:off x="389" y="2286966"/>
            <a:ext cx="6832118" cy="2034784"/>
            <a:chOff x="432827" y="2288254"/>
            <a:chExt cx="6832118" cy="2034784"/>
          </a:xfrm>
        </p:grpSpPr>
        <p:grpSp>
          <p:nvGrpSpPr>
            <p:cNvPr id="4104" name="Groupe 27">
              <a:extLst>
                <a:ext uri="{FF2B5EF4-FFF2-40B4-BE49-F238E27FC236}">
                  <a16:creationId xmlns:a16="http://schemas.microsoft.com/office/drawing/2014/main" id="{2A848460-3F45-4D9B-ADF2-6324FC4F5B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2517" y="3717072"/>
              <a:ext cx="5732499" cy="605966"/>
              <a:chOff x="1785215" y="2211770"/>
              <a:chExt cx="4618998" cy="664361"/>
            </a:xfrm>
          </p:grpSpPr>
          <p:sp>
            <p:nvSpPr>
              <p:cNvPr id="34" name="ZoneTexte 4">
                <a:extLst>
                  <a:ext uri="{FF2B5EF4-FFF2-40B4-BE49-F238E27FC236}">
                    <a16:creationId xmlns:a16="http://schemas.microsoft.com/office/drawing/2014/main" id="{C089EB91-483F-482A-98D4-F9AA4FA910DE}"/>
                  </a:ext>
                </a:extLst>
              </p:cNvPr>
              <p:cNvSpPr txBox="1"/>
              <p:nvPr/>
            </p:nvSpPr>
            <p:spPr>
              <a:xfrm>
                <a:off x="1785215" y="2316422"/>
                <a:ext cx="838612" cy="3711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 eaLnBrk="1" fontAlgn="auto" hangingPunct="1">
                  <a:defRPr/>
                </a:pPr>
                <a:r>
                  <a:rPr lang="fr-FR" sz="1600" b="1" dirty="0">
                    <a:solidFill>
                      <a:schemeClr val="tx1"/>
                    </a:solidFill>
                    <a:latin typeface="+mn-lt"/>
                  </a:rPr>
                  <a:t>Nitrate</a:t>
                </a:r>
              </a:p>
            </p:txBody>
          </p:sp>
          <p:sp>
            <p:nvSpPr>
              <p:cNvPr id="35" name="ZoneTexte 20">
                <a:extLst>
                  <a:ext uri="{FF2B5EF4-FFF2-40B4-BE49-F238E27FC236}">
                    <a16:creationId xmlns:a16="http://schemas.microsoft.com/office/drawing/2014/main" id="{A45C4634-5A35-4495-B274-C2EAA5C22CDD}"/>
                  </a:ext>
                </a:extLst>
              </p:cNvPr>
              <p:cNvSpPr txBox="1"/>
              <p:nvPr/>
            </p:nvSpPr>
            <p:spPr>
              <a:xfrm>
                <a:off x="2796665" y="2331067"/>
                <a:ext cx="838612" cy="3711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 eaLnBrk="1" fontAlgn="auto" hangingPunct="1">
                  <a:defRPr/>
                </a:pPr>
                <a:r>
                  <a:rPr lang="fr-FR" sz="1600" b="1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+mn-lt"/>
                  </a:rPr>
                  <a:t>Nitrite</a:t>
                </a:r>
              </a:p>
            </p:txBody>
          </p:sp>
          <p:sp>
            <p:nvSpPr>
              <p:cNvPr id="36" name="ZoneTexte 21">
                <a:extLst>
                  <a:ext uri="{FF2B5EF4-FFF2-40B4-BE49-F238E27FC236}">
                    <a16:creationId xmlns:a16="http://schemas.microsoft.com/office/drawing/2014/main" id="{C83A824A-4C76-48F1-BF56-B9B5A929643F}"/>
                  </a:ext>
                </a:extLst>
              </p:cNvPr>
              <p:cNvSpPr txBox="1"/>
              <p:nvPr/>
            </p:nvSpPr>
            <p:spPr>
              <a:xfrm>
                <a:off x="3553535" y="2211770"/>
                <a:ext cx="1118148" cy="64114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 eaLnBrk="1" fontAlgn="auto" hangingPunct="1">
                  <a:defRPr/>
                </a:pPr>
                <a:r>
                  <a:rPr lang="fr-FR" sz="1600" b="1" dirty="0" err="1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+mn-lt"/>
                  </a:rPr>
                  <a:t>Nitric</a:t>
                </a:r>
                <a:endParaRPr lang="fr-FR" sz="1600" b="1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+mn-lt"/>
                </a:endParaRPr>
              </a:p>
              <a:p>
                <a:pPr algn="ctr" eaLnBrk="1" fontAlgn="auto" hangingPunct="1">
                  <a:defRPr/>
                </a:pPr>
                <a:r>
                  <a:rPr lang="fr-FR" sz="1600" b="1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latin typeface="+mn-lt"/>
                  </a:rPr>
                  <a:t>oxide</a:t>
                </a:r>
              </a:p>
            </p:txBody>
          </p:sp>
          <p:sp>
            <p:nvSpPr>
              <p:cNvPr id="37" name="ZoneTexte 22">
                <a:extLst>
                  <a:ext uri="{FF2B5EF4-FFF2-40B4-BE49-F238E27FC236}">
                    <a16:creationId xmlns:a16="http://schemas.microsoft.com/office/drawing/2014/main" id="{35B1B500-2102-4BC8-BBD2-8F5F0F709A86}"/>
                  </a:ext>
                </a:extLst>
              </p:cNvPr>
              <p:cNvSpPr txBox="1"/>
              <p:nvPr/>
            </p:nvSpPr>
            <p:spPr>
              <a:xfrm>
                <a:off x="4407954" y="2234991"/>
                <a:ext cx="1118148" cy="64114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 eaLnBrk="1" fontAlgn="auto" hangingPunct="1">
                  <a:defRPr/>
                </a:pPr>
                <a:r>
                  <a:rPr lang="fr-FR" sz="1600" b="1" dirty="0" err="1">
                    <a:solidFill>
                      <a:schemeClr val="tx1"/>
                    </a:solidFill>
                    <a:latin typeface="+mn-lt"/>
                  </a:rPr>
                  <a:t>Nitrous</a:t>
                </a:r>
                <a:endParaRPr lang="fr-FR" sz="1600" b="1" dirty="0">
                  <a:solidFill>
                    <a:schemeClr val="tx1"/>
                  </a:solidFill>
                  <a:latin typeface="+mn-lt"/>
                </a:endParaRPr>
              </a:p>
              <a:p>
                <a:pPr algn="ctr" eaLnBrk="1" fontAlgn="auto" hangingPunct="1">
                  <a:defRPr/>
                </a:pPr>
                <a:r>
                  <a:rPr lang="fr-FR" sz="1600" b="1" dirty="0">
                    <a:solidFill>
                      <a:schemeClr val="tx1"/>
                    </a:solidFill>
                    <a:latin typeface="+mn-lt"/>
                  </a:rPr>
                  <a:t>oxide</a:t>
                </a:r>
              </a:p>
            </p:txBody>
          </p:sp>
          <p:sp>
            <p:nvSpPr>
              <p:cNvPr id="38" name="ZoneTexte 23">
                <a:extLst>
                  <a:ext uri="{FF2B5EF4-FFF2-40B4-BE49-F238E27FC236}">
                    <a16:creationId xmlns:a16="http://schemas.microsoft.com/office/drawing/2014/main" id="{7191C068-DF62-4A83-AF72-A3EA08B12A2E}"/>
                  </a:ext>
                </a:extLst>
              </p:cNvPr>
              <p:cNvSpPr txBox="1"/>
              <p:nvPr/>
            </p:nvSpPr>
            <p:spPr>
              <a:xfrm>
                <a:off x="5286065" y="2329055"/>
                <a:ext cx="1118148" cy="3711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 eaLnBrk="1" fontAlgn="auto" hangingPunct="1">
                  <a:defRPr/>
                </a:pPr>
                <a:r>
                  <a:rPr lang="fr-FR" sz="1600" b="1" dirty="0">
                    <a:solidFill>
                      <a:schemeClr val="tx1"/>
                    </a:solidFill>
                    <a:latin typeface="+mn-lt"/>
                  </a:rPr>
                  <a:t>Diazote</a:t>
                </a:r>
              </a:p>
            </p:txBody>
          </p:sp>
        </p:grpSp>
        <p:sp>
          <p:nvSpPr>
            <p:cNvPr id="29" name="Flèche : courbe vers le haut 28">
              <a:extLst>
                <a:ext uri="{FF2B5EF4-FFF2-40B4-BE49-F238E27FC236}">
                  <a16:creationId xmlns:a16="http://schemas.microsoft.com/office/drawing/2014/main" id="{AC6D2E0F-B487-45BE-9FBF-B51013F89C14}"/>
                </a:ext>
              </a:extLst>
            </p:cNvPr>
            <p:cNvSpPr/>
            <p:nvPr/>
          </p:nvSpPr>
          <p:spPr>
            <a:xfrm>
              <a:off x="1300686" y="2763950"/>
              <a:ext cx="5413264" cy="565762"/>
            </a:xfrm>
            <a:prstGeom prst="curvedUpArrow">
              <a:avLst/>
            </a:prstGeom>
            <a:ln w="6350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 eaLnBrk="1" fontAlgn="auto" hangingPunct="1">
                <a:defRPr/>
              </a:pPr>
              <a:endParaRPr lang="fr-FR" sz="2000">
                <a:solidFill>
                  <a:schemeClr val="tx1"/>
                </a:solidFill>
              </a:endParaRPr>
            </a:p>
          </p:txBody>
        </p:sp>
        <p:sp>
          <p:nvSpPr>
            <p:cNvPr id="30" name="ZoneTexte 36">
              <a:extLst>
                <a:ext uri="{FF2B5EF4-FFF2-40B4-BE49-F238E27FC236}">
                  <a16:creationId xmlns:a16="http://schemas.microsoft.com/office/drawing/2014/main" id="{1A2B1364-4180-430A-8EBF-CDD5FCB08DEE}"/>
                </a:ext>
              </a:extLst>
            </p:cNvPr>
            <p:cNvSpPr txBox="1"/>
            <p:nvPr/>
          </p:nvSpPr>
          <p:spPr>
            <a:xfrm>
              <a:off x="432827" y="2414064"/>
              <a:ext cx="21162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 eaLnBrk="1" fontAlgn="auto" hangingPunct="1">
                <a:defRPr/>
              </a:pPr>
              <a:r>
                <a:rPr lang="fr-FR" sz="1600" b="1" dirty="0" err="1">
                  <a:solidFill>
                    <a:schemeClr val="tx1"/>
                  </a:solidFill>
                  <a:latin typeface="+mn-lt"/>
                </a:rPr>
                <a:t>Organic</a:t>
              </a:r>
              <a:r>
                <a:rPr lang="fr-FR" sz="1600" b="1" dirty="0">
                  <a:solidFill>
                    <a:schemeClr val="tx1"/>
                  </a:solidFill>
                  <a:latin typeface="+mn-lt"/>
                </a:rPr>
                <a:t> Carbon</a:t>
              </a:r>
            </a:p>
          </p:txBody>
        </p:sp>
        <p:sp>
          <p:nvSpPr>
            <p:cNvPr id="32" name="ZoneTexte 40">
              <a:extLst>
                <a:ext uri="{FF2B5EF4-FFF2-40B4-BE49-F238E27FC236}">
                  <a16:creationId xmlns:a16="http://schemas.microsoft.com/office/drawing/2014/main" id="{63AE4775-D996-49A4-A433-F06FD6D22E6E}"/>
                </a:ext>
              </a:extLst>
            </p:cNvPr>
            <p:cNvSpPr txBox="1"/>
            <p:nvPr/>
          </p:nvSpPr>
          <p:spPr>
            <a:xfrm>
              <a:off x="2437006" y="2716675"/>
              <a:ext cx="309769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 eaLnBrk="1" fontAlgn="auto" hangingPunct="1">
                <a:defRPr/>
              </a:pPr>
              <a:r>
                <a:rPr lang="fr-FR" sz="2000" b="1" dirty="0">
                  <a:latin typeface="+mn-lt"/>
                </a:rPr>
                <a:t>DENITRIFICATION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">
                  <a:extLst>
                    <a:ext uri="{FF2B5EF4-FFF2-40B4-BE49-F238E27FC236}">
                      <a16:creationId xmlns:a16="http://schemas.microsoft.com/office/drawing/2014/main" id="{52E60ADF-554D-425E-9653-98D9DD101971}"/>
                    </a:ext>
                  </a:extLst>
                </p:cNvPr>
                <p:cNvSpPr txBox="1"/>
                <p:nvPr/>
              </p:nvSpPr>
              <p:spPr>
                <a:xfrm>
                  <a:off x="749689" y="3355675"/>
                  <a:ext cx="65152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𝐍</m:t>
                        </m:r>
                        <m:sSubSup>
                          <m:sSubSupPr>
                            <m:ctrlPr>
                              <a:rPr lang="fr-FR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𝐎</m:t>
                            </m:r>
                          </m:e>
                          <m:sub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  <m:sup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</m:sup>
                        </m:sSubSup>
                        <m:r>
                          <a:rPr lang="fr-FR" sz="28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fr-FR" sz="2800" b="1" i="0" smtClean="0">
                            <a:solidFill>
                              <a:schemeClr val="accent5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𝐍</m:t>
                        </m:r>
                        <m:sSubSup>
                          <m:sSubSupPr>
                            <m:ctrlPr>
                              <a:rPr lang="fr-FR" sz="2800" b="1" i="1">
                                <a:solidFill>
                                  <a:schemeClr val="accent5">
                                    <a:lumMod val="20000"/>
                                    <a:lumOff val="8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FR" sz="2800" b="1" i="0">
                                <a:solidFill>
                                  <a:schemeClr val="accent5">
                                    <a:lumMod val="20000"/>
                                    <a:lumOff val="8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𝐎</m:t>
                            </m:r>
                          </m:e>
                          <m:sub>
                            <m:r>
                              <a:rPr lang="fr-FR" sz="2800" b="1" i="0" smtClean="0">
                                <a:solidFill>
                                  <a:schemeClr val="accent5">
                                    <a:lumMod val="20000"/>
                                    <a:lumOff val="8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  <m:sup>
                            <m:r>
                              <a:rPr lang="fr-FR" sz="2800" b="1" i="0">
                                <a:solidFill>
                                  <a:schemeClr val="accent5">
                                    <a:lumMod val="20000"/>
                                    <a:lumOff val="8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</m:sup>
                        </m:sSubSup>
                        <m:r>
                          <a:rPr lang="fr-FR" sz="2800" b="1" i="0">
                            <a:solidFill>
                              <a:schemeClr val="accent5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fr-FR" sz="2800" b="1" i="0" smtClean="0">
                            <a:solidFill>
                              <a:schemeClr val="accent5">
                                <a:lumMod val="20000"/>
                                <a:lumOff val="8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𝐍𝐎</m:t>
                        </m:r>
                        <m:r>
                          <a:rPr lang="fr-FR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→</m:t>
                        </m:r>
                        <m:sSub>
                          <m:sSubPr>
                            <m:ctrlPr>
                              <a:rPr lang="fr-FR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𝐍</m:t>
                            </m:r>
                          </m:e>
                          <m:sub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fr-FR" sz="28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𝐎</m:t>
                        </m:r>
                        <m:r>
                          <a:rPr lang="fr-FR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→</m:t>
                        </m:r>
                        <m:sSub>
                          <m:sSubPr>
                            <m:ctrlPr>
                              <a:rPr lang="fr-FR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𝐍</m:t>
                            </m:r>
                          </m:e>
                          <m:sub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fr-FR" sz="2800" b="1" dirty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40" name="TextBox 3">
                  <a:extLst>
                    <a:ext uri="{FF2B5EF4-FFF2-40B4-BE49-F238E27FC236}">
                      <a16:creationId xmlns:a16="http://schemas.microsoft.com/office/drawing/2014/main" id="{52E60ADF-554D-425E-9653-98D9DD10197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689" y="3355675"/>
                  <a:ext cx="6515256" cy="43088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D4151DB0-EA76-481E-A54E-0BFA2CD213B4}"/>
                    </a:ext>
                  </a:extLst>
                </p:cNvPr>
                <p:cNvSpPr/>
                <p:nvPr/>
              </p:nvSpPr>
              <p:spPr>
                <a:xfrm>
                  <a:off x="6202441" y="2288254"/>
                  <a:ext cx="92249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𝐂𝐎</m:t>
                            </m:r>
                          </m:e>
                          <m:sub>
                            <m:r>
                              <a:rPr lang="fr-FR" sz="2800" b="1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GB" sz="2800" b="1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D4151DB0-EA76-481E-A54E-0BFA2CD213B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2441" y="2288254"/>
                  <a:ext cx="922497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DC0F2EC5-9334-48C9-9BE6-549DD2A94B7B}"/>
              </a:ext>
            </a:extLst>
          </p:cNvPr>
          <p:cNvGrpSpPr/>
          <p:nvPr/>
        </p:nvGrpSpPr>
        <p:grpSpPr>
          <a:xfrm>
            <a:off x="296527" y="5052624"/>
            <a:ext cx="11762122" cy="1131848"/>
            <a:chOff x="296527" y="5235280"/>
            <a:chExt cx="11762122" cy="1131848"/>
          </a:xfrm>
        </p:grpSpPr>
        <p:sp>
          <p:nvSpPr>
            <p:cNvPr id="12" name="Flèche : droite 11">
              <a:extLst>
                <a:ext uri="{FF2B5EF4-FFF2-40B4-BE49-F238E27FC236}">
                  <a16:creationId xmlns:a16="http://schemas.microsoft.com/office/drawing/2014/main" id="{34FDB0A6-063A-42DE-A231-9755FC358C6F}"/>
                </a:ext>
              </a:extLst>
            </p:cNvPr>
            <p:cNvSpPr/>
            <p:nvPr/>
          </p:nvSpPr>
          <p:spPr>
            <a:xfrm>
              <a:off x="296527" y="5600440"/>
              <a:ext cx="762000" cy="41275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41" name="ZoneTexte 10">
              <a:extLst>
                <a:ext uri="{FF2B5EF4-FFF2-40B4-BE49-F238E27FC236}">
                  <a16:creationId xmlns:a16="http://schemas.microsoft.com/office/drawing/2014/main" id="{CD5B4FB0-CDB4-4688-B5E2-B43068341E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0294" y="5235280"/>
              <a:ext cx="10948355" cy="113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2400" dirty="0">
                  <a:latin typeface="+mn-lt"/>
                </a:rPr>
                <a:t>This </a:t>
              </a:r>
              <a:r>
                <a:rPr lang="fr-FR" altLang="fr-FR" sz="2400" dirty="0" err="1">
                  <a:latin typeface="+mn-lt"/>
                </a:rPr>
                <a:t>study</a:t>
              </a:r>
              <a:r>
                <a:rPr lang="fr-FR" altLang="fr-FR" sz="2400" dirty="0">
                  <a:latin typeface="+mn-lt"/>
                </a:rPr>
                <a:t> </a:t>
              </a:r>
              <a:r>
                <a:rPr lang="fr-FR" altLang="fr-FR" sz="2400" dirty="0" err="1">
                  <a:latin typeface="+mn-lt"/>
                </a:rPr>
                <a:t>aimed</a:t>
              </a:r>
              <a:r>
                <a:rPr lang="fr-FR" altLang="fr-FR" sz="2400" dirty="0">
                  <a:latin typeface="+mn-lt"/>
                </a:rPr>
                <a:t> at </a:t>
              </a:r>
              <a:r>
                <a:rPr lang="fr-FR" altLang="fr-FR" sz="2400" b="1" dirty="0" err="1">
                  <a:solidFill>
                    <a:srgbClr val="819C38"/>
                  </a:solidFill>
                  <a:latin typeface="+mn-lt"/>
                </a:rPr>
                <a:t>simulating</a:t>
              </a:r>
              <a:r>
                <a:rPr lang="fr-FR" altLang="fr-FR" sz="2400" b="1" dirty="0">
                  <a:solidFill>
                    <a:srgbClr val="819C38"/>
                  </a:solidFill>
                  <a:latin typeface="+mn-lt"/>
                </a:rPr>
                <a:t> </a:t>
              </a:r>
              <a:r>
                <a:rPr lang="fr-FR" altLang="fr-FR" sz="2400" b="1" dirty="0" err="1">
                  <a:solidFill>
                    <a:srgbClr val="819C38"/>
                  </a:solidFill>
                  <a:latin typeface="+mn-lt"/>
                </a:rPr>
                <a:t>these</a:t>
              </a:r>
              <a:r>
                <a:rPr lang="fr-FR" altLang="fr-FR" sz="2400" b="1" dirty="0">
                  <a:solidFill>
                    <a:srgbClr val="819C38"/>
                  </a:solidFill>
                  <a:latin typeface="+mn-lt"/>
                </a:rPr>
                <a:t> </a:t>
              </a:r>
              <a:r>
                <a:rPr lang="fr-FR" altLang="fr-FR" sz="2400" b="1" dirty="0" err="1">
                  <a:solidFill>
                    <a:srgbClr val="819C38"/>
                  </a:solidFill>
                  <a:latin typeface="+mn-lt"/>
                </a:rPr>
                <a:t>peaks</a:t>
              </a:r>
              <a:r>
                <a:rPr lang="fr-FR" altLang="fr-FR" sz="2400" b="1" dirty="0">
                  <a:solidFill>
                    <a:srgbClr val="819C38"/>
                  </a:solidFill>
                  <a:latin typeface="+mn-lt"/>
                </a:rPr>
                <a:t> </a:t>
              </a:r>
              <a:r>
                <a:rPr lang="fr-FR" altLang="fr-FR" sz="2400" dirty="0">
                  <a:latin typeface="+mn-lt"/>
                </a:rPr>
                <a:t>and at </a:t>
              </a:r>
              <a:r>
                <a:rPr lang="fr-FR" altLang="fr-FR" sz="2400" b="1" dirty="0" err="1">
                  <a:solidFill>
                    <a:srgbClr val="819C38"/>
                  </a:solidFill>
                  <a:latin typeface="+mn-lt"/>
                </a:rPr>
                <a:t>identifying</a:t>
              </a:r>
              <a:r>
                <a:rPr lang="fr-FR" altLang="fr-FR" sz="2400" b="1" dirty="0">
                  <a:solidFill>
                    <a:srgbClr val="819C38"/>
                  </a:solidFill>
                  <a:latin typeface="+mn-lt"/>
                </a:rPr>
                <a:t> key </a:t>
              </a:r>
              <a:r>
                <a:rPr lang="fr-FR" altLang="fr-FR" sz="2400" b="1" dirty="0" err="1">
                  <a:solidFill>
                    <a:srgbClr val="819C38"/>
                  </a:solidFill>
                  <a:latin typeface="+mn-lt"/>
                </a:rPr>
                <a:t>parameters</a:t>
              </a:r>
              <a:r>
                <a:rPr lang="fr-FR" altLang="fr-FR" sz="2400" b="1" dirty="0">
                  <a:solidFill>
                    <a:srgbClr val="819C38"/>
                  </a:solidFill>
                  <a:latin typeface="+mn-lt"/>
                </a:rPr>
                <a:t> for hot spots/moments </a:t>
              </a:r>
              <a:r>
                <a:rPr lang="fr-FR" altLang="fr-FR" sz="2400" b="1" dirty="0" err="1">
                  <a:solidFill>
                    <a:srgbClr val="819C38"/>
                  </a:solidFill>
                  <a:latin typeface="+mn-lt"/>
                </a:rPr>
                <a:t>implementation</a:t>
              </a:r>
              <a:r>
                <a:rPr lang="fr-FR" altLang="fr-FR" sz="2400" b="1" dirty="0">
                  <a:solidFill>
                    <a:srgbClr val="819C38"/>
                  </a:solidFill>
                  <a:latin typeface="+mn-lt"/>
                </a:rPr>
                <a:t> </a:t>
              </a:r>
              <a:r>
                <a:rPr lang="fr-FR" altLang="fr-FR" sz="2400" dirty="0">
                  <a:latin typeface="+mn-lt"/>
                </a:rPr>
                <a:t>in </a:t>
              </a:r>
              <a:r>
                <a:rPr lang="fr-FR" altLang="fr-FR" sz="2400" dirty="0" err="1">
                  <a:latin typeface="+mn-lt"/>
                </a:rPr>
                <a:t>denitrification</a:t>
              </a:r>
              <a:r>
                <a:rPr lang="fr-FR" altLang="fr-FR" sz="2400" dirty="0">
                  <a:latin typeface="+mn-lt"/>
                </a:rPr>
                <a:t> </a:t>
              </a:r>
              <a:r>
                <a:rPr lang="fr-FR" altLang="fr-FR" sz="2400" dirty="0" err="1">
                  <a:latin typeface="+mn-lt"/>
                </a:rPr>
                <a:t>models</a:t>
              </a:r>
              <a:endParaRPr lang="fr-FR" altLang="fr-FR" sz="24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17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-3175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Material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 &amp; Methods: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Study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sites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3A34275-0C79-48A2-8469-AA82653AACB8}"/>
              </a:ext>
            </a:extLst>
          </p:cNvPr>
          <p:cNvSpPr txBox="1"/>
          <p:nvPr/>
        </p:nvSpPr>
        <p:spPr>
          <a:xfrm>
            <a:off x="316797" y="1988273"/>
            <a:ext cx="674257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000" b="1" dirty="0" err="1">
                <a:solidFill>
                  <a:srgbClr val="819C38"/>
                </a:solidFill>
                <a:latin typeface="+mn-lt"/>
              </a:rPr>
              <a:t>European</a:t>
            </a:r>
            <a:r>
              <a:rPr lang="fr-FR" sz="2000" b="1" dirty="0">
                <a:solidFill>
                  <a:srgbClr val="819C38"/>
                </a:solidFill>
                <a:latin typeface="+mn-lt"/>
              </a:rPr>
              <a:t> </a:t>
            </a:r>
            <a:r>
              <a:rPr lang="fr-FR" sz="2000" b="1" dirty="0" err="1">
                <a:solidFill>
                  <a:srgbClr val="819C38"/>
                </a:solidFill>
                <a:latin typeface="+mn-lt"/>
              </a:rPr>
              <a:t>project</a:t>
            </a:r>
            <a:r>
              <a:rPr lang="fr-FR" sz="2000" b="1" dirty="0">
                <a:solidFill>
                  <a:srgbClr val="819C38"/>
                </a:solidFill>
                <a:latin typeface="+mn-lt"/>
              </a:rPr>
              <a:t> </a:t>
            </a:r>
            <a:r>
              <a:rPr lang="fr-FR" sz="2000" dirty="0" err="1">
                <a:latin typeface="+mn-lt"/>
              </a:rPr>
              <a:t>dedicated</a:t>
            </a:r>
            <a:r>
              <a:rPr lang="fr-FR" sz="2000" dirty="0">
                <a:latin typeface="+mn-lt"/>
              </a:rPr>
              <a:t> to the </a:t>
            </a:r>
            <a:r>
              <a:rPr lang="fr-FR" sz="2000" dirty="0" err="1">
                <a:latin typeface="+mn-lt"/>
              </a:rPr>
              <a:t>study</a:t>
            </a:r>
            <a:r>
              <a:rPr lang="fr-FR" sz="2000" dirty="0">
                <a:latin typeface="+mn-lt"/>
              </a:rPr>
              <a:t> and </a:t>
            </a:r>
            <a:r>
              <a:rPr lang="fr-FR" sz="2000" dirty="0" err="1">
                <a:latin typeface="+mn-lt"/>
              </a:rPr>
              <a:t>restoration</a:t>
            </a:r>
            <a:r>
              <a:rPr lang="fr-FR" sz="2000" dirty="0">
                <a:latin typeface="+mn-lt"/>
              </a:rPr>
              <a:t> of </a:t>
            </a:r>
            <a:r>
              <a:rPr lang="fr-FR" sz="2000" dirty="0" err="1">
                <a:latin typeface="+mn-lt"/>
              </a:rPr>
              <a:t>wetlands</a:t>
            </a:r>
            <a:endParaRPr lang="fr-FR" sz="2000" dirty="0"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r-FR" sz="2000" dirty="0"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000" b="1" dirty="0">
                <a:solidFill>
                  <a:srgbClr val="819C38"/>
                </a:solidFill>
                <a:latin typeface="+mn-lt"/>
              </a:rPr>
              <a:t>Wide range of latitudes</a:t>
            </a:r>
            <a:r>
              <a:rPr lang="fr-FR" sz="2000" dirty="0">
                <a:latin typeface="+mn-lt"/>
              </a:rPr>
              <a:t>: </a:t>
            </a:r>
            <a:r>
              <a:rPr lang="fr-FR" sz="2000" dirty="0" err="1">
                <a:latin typeface="+mn-lt"/>
              </a:rPr>
              <a:t>Belgium</a:t>
            </a:r>
            <a:r>
              <a:rPr lang="fr-FR" sz="2000" dirty="0">
                <a:latin typeface="+mn-lt"/>
              </a:rPr>
              <a:t>, </a:t>
            </a:r>
            <a:r>
              <a:rPr lang="fr-FR" sz="2000" dirty="0" err="1">
                <a:latin typeface="+mn-lt"/>
              </a:rPr>
              <a:t>Estonia</a:t>
            </a:r>
            <a:r>
              <a:rPr lang="fr-FR" sz="2000" dirty="0">
                <a:latin typeface="+mn-lt"/>
              </a:rPr>
              <a:t>, </a:t>
            </a:r>
            <a:r>
              <a:rPr lang="fr-FR" sz="2000" dirty="0" err="1">
                <a:latin typeface="+mn-lt"/>
              </a:rPr>
              <a:t>Finland</a:t>
            </a:r>
            <a:r>
              <a:rPr lang="fr-FR" sz="2000" dirty="0">
                <a:latin typeface="+mn-lt"/>
              </a:rPr>
              <a:t>, France, and Spain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fr-FR" sz="2000" dirty="0"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r-FR" sz="2000" b="1" dirty="0" err="1">
                <a:solidFill>
                  <a:srgbClr val="819C38"/>
                </a:solidFill>
                <a:latin typeface="+mn-lt"/>
              </a:rPr>
              <a:t>Several</a:t>
            </a:r>
            <a:r>
              <a:rPr lang="fr-FR" sz="2000" b="1" dirty="0">
                <a:solidFill>
                  <a:srgbClr val="819C38"/>
                </a:solidFill>
                <a:latin typeface="+mn-lt"/>
              </a:rPr>
              <a:t> </a:t>
            </a:r>
            <a:r>
              <a:rPr lang="fr-FR" sz="2000" b="1" dirty="0" err="1">
                <a:solidFill>
                  <a:srgbClr val="819C38"/>
                </a:solidFill>
                <a:latin typeface="+mn-lt"/>
              </a:rPr>
              <a:t>wetland</a:t>
            </a:r>
            <a:r>
              <a:rPr lang="fr-FR" sz="2000" b="1" dirty="0">
                <a:solidFill>
                  <a:srgbClr val="819C38"/>
                </a:solidFill>
                <a:latin typeface="+mn-lt"/>
              </a:rPr>
              <a:t> types</a:t>
            </a:r>
            <a:r>
              <a:rPr lang="fr-FR" sz="2000" dirty="0">
                <a:latin typeface="+mn-lt"/>
              </a:rPr>
              <a:t>: </a:t>
            </a:r>
            <a:r>
              <a:rPr lang="fr-FR" sz="2000" dirty="0" err="1">
                <a:latin typeface="+mn-lt"/>
              </a:rPr>
              <a:t>peatlands</a:t>
            </a:r>
            <a:r>
              <a:rPr lang="fr-FR" sz="2000" dirty="0">
                <a:latin typeface="+mn-lt"/>
              </a:rPr>
              <a:t>, </a:t>
            </a:r>
            <a:r>
              <a:rPr lang="fr-FR" sz="2000" dirty="0" err="1">
                <a:latin typeface="+mn-lt"/>
              </a:rPr>
              <a:t>moutain</a:t>
            </a:r>
            <a:r>
              <a:rPr lang="fr-FR" sz="2000" dirty="0">
                <a:latin typeface="+mn-lt"/>
              </a:rPr>
              <a:t> </a:t>
            </a:r>
            <a:r>
              <a:rPr lang="fr-FR" sz="2000" dirty="0" err="1">
                <a:latin typeface="+mn-lt"/>
              </a:rPr>
              <a:t>peatlands</a:t>
            </a:r>
            <a:r>
              <a:rPr lang="fr-FR" sz="2000" dirty="0">
                <a:latin typeface="+mn-lt"/>
              </a:rPr>
              <a:t>, </a:t>
            </a:r>
            <a:r>
              <a:rPr lang="fr-FR" sz="2000" dirty="0" err="1">
                <a:latin typeface="+mn-lt"/>
              </a:rPr>
              <a:t>floodplains</a:t>
            </a:r>
            <a:r>
              <a:rPr lang="fr-FR" sz="2000" dirty="0">
                <a:latin typeface="+mn-lt"/>
              </a:rPr>
              <a:t>, alluvial </a:t>
            </a:r>
            <a:r>
              <a:rPr lang="fr-FR" sz="2000" dirty="0" err="1">
                <a:latin typeface="+mn-lt"/>
              </a:rPr>
              <a:t>forests</a:t>
            </a:r>
            <a:r>
              <a:rPr lang="fr-FR" sz="2000" dirty="0">
                <a:latin typeface="+mn-lt"/>
              </a:rPr>
              <a:t>, </a:t>
            </a:r>
            <a:r>
              <a:rPr lang="fr-FR" sz="2000" dirty="0" err="1">
                <a:latin typeface="+mn-lt"/>
              </a:rPr>
              <a:t>drained</a:t>
            </a:r>
            <a:r>
              <a:rPr lang="fr-FR" sz="2000" dirty="0">
                <a:latin typeface="+mn-lt"/>
              </a:rPr>
              <a:t> </a:t>
            </a:r>
            <a:r>
              <a:rPr lang="fr-FR" sz="2000" dirty="0" err="1">
                <a:latin typeface="+mn-lt"/>
              </a:rPr>
              <a:t>forests</a:t>
            </a:r>
            <a:endParaRPr lang="fr-FR" sz="2000" dirty="0">
              <a:latin typeface="+mn-lt"/>
            </a:endParaRPr>
          </a:p>
          <a:p>
            <a:endParaRPr lang="en-GB" dirty="0">
              <a:latin typeface="+mn-lt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CE7F848-5C7F-44B1-99D7-07B22DF79446}"/>
              </a:ext>
            </a:extLst>
          </p:cNvPr>
          <p:cNvGrpSpPr/>
          <p:nvPr/>
        </p:nvGrpSpPr>
        <p:grpSpPr>
          <a:xfrm>
            <a:off x="7820025" y="1736086"/>
            <a:ext cx="3830108" cy="4337669"/>
            <a:chOff x="7820025" y="1933309"/>
            <a:chExt cx="3830108" cy="4337669"/>
          </a:xfrm>
        </p:grpSpPr>
        <p:grpSp>
          <p:nvGrpSpPr>
            <p:cNvPr id="39" name="Groupe 38">
              <a:extLst>
                <a:ext uri="{FF2B5EF4-FFF2-40B4-BE49-F238E27FC236}">
                  <a16:creationId xmlns:a16="http://schemas.microsoft.com/office/drawing/2014/main" id="{E51A803B-F75C-40D0-8039-6245B39527BB}"/>
                </a:ext>
              </a:extLst>
            </p:cNvPr>
            <p:cNvGrpSpPr/>
            <p:nvPr/>
          </p:nvGrpSpPr>
          <p:grpSpPr>
            <a:xfrm>
              <a:off x="7820025" y="1933309"/>
              <a:ext cx="3830108" cy="4001095"/>
              <a:chOff x="24816595" y="8716502"/>
              <a:chExt cx="4550424" cy="5150140"/>
            </a:xfrm>
          </p:grpSpPr>
          <p:pic>
            <p:nvPicPr>
              <p:cNvPr id="40" name="Image 39">
                <a:extLst>
                  <a:ext uri="{FF2B5EF4-FFF2-40B4-BE49-F238E27FC236}">
                    <a16:creationId xmlns:a16="http://schemas.microsoft.com/office/drawing/2014/main" id="{3456A2DF-33A2-4600-B49B-E6BA25198A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816595" y="8716502"/>
                <a:ext cx="4550424" cy="5150140"/>
              </a:xfrm>
              <a:prstGeom prst="rect">
                <a:avLst/>
              </a:prstGeom>
            </p:spPr>
          </p:pic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1A2BF544-EC07-4C22-8FF5-4C6BDE328989}"/>
                  </a:ext>
                </a:extLst>
              </p:cNvPr>
              <p:cNvSpPr txBox="1"/>
              <p:nvPr/>
            </p:nvSpPr>
            <p:spPr>
              <a:xfrm>
                <a:off x="28542257" y="9458532"/>
                <a:ext cx="558391" cy="911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4000" b="1" dirty="0">
                    <a:solidFill>
                      <a:schemeClr val="tx1"/>
                    </a:solidFill>
                    <a:latin typeface="+mn-lt"/>
                  </a:rPr>
                  <a:t>5</a:t>
                </a:r>
              </a:p>
            </p:txBody>
          </p:sp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7DCFB618-F80C-4A26-BF60-D7B065E09AD4}"/>
                  </a:ext>
                </a:extLst>
              </p:cNvPr>
              <p:cNvSpPr txBox="1"/>
              <p:nvPr/>
            </p:nvSpPr>
            <p:spPr>
              <a:xfrm>
                <a:off x="25912787" y="11950613"/>
                <a:ext cx="558391" cy="911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4000" b="1" dirty="0">
                    <a:solidFill>
                      <a:schemeClr val="tx1"/>
                    </a:solidFill>
                    <a:latin typeface="+mn-lt"/>
                  </a:rPr>
                  <a:t>4</a:t>
                </a:r>
              </a:p>
            </p:txBody>
          </p:sp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101B25AD-9CA1-43D8-ADD2-B646FE021195}"/>
                  </a:ext>
                </a:extLst>
              </p:cNvPr>
              <p:cNvSpPr txBox="1"/>
              <p:nvPr/>
            </p:nvSpPr>
            <p:spPr>
              <a:xfrm>
                <a:off x="25271260" y="12850517"/>
                <a:ext cx="558391" cy="911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4000" b="1" dirty="0">
                    <a:solidFill>
                      <a:schemeClr val="tx1"/>
                    </a:solidFill>
                    <a:latin typeface="+mn-lt"/>
                  </a:rPr>
                  <a:t>4</a:t>
                </a:r>
              </a:p>
            </p:txBody>
          </p:sp>
          <p:sp>
            <p:nvSpPr>
              <p:cNvPr id="44" name="ZoneTexte 43">
                <a:extLst>
                  <a:ext uri="{FF2B5EF4-FFF2-40B4-BE49-F238E27FC236}">
                    <a16:creationId xmlns:a16="http://schemas.microsoft.com/office/drawing/2014/main" id="{F8A1BBC7-258D-4535-B535-8D319E65C18C}"/>
                  </a:ext>
                </a:extLst>
              </p:cNvPr>
              <p:cNvSpPr txBox="1"/>
              <p:nvPr/>
            </p:nvSpPr>
            <p:spPr>
              <a:xfrm>
                <a:off x="26444427" y="8919583"/>
                <a:ext cx="558391" cy="911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4000" b="1" dirty="0">
                    <a:solidFill>
                      <a:schemeClr val="tx1"/>
                    </a:solidFill>
                    <a:latin typeface="+mn-lt"/>
                  </a:rPr>
                  <a:t>5</a:t>
                </a:r>
              </a:p>
            </p:txBody>
          </p:sp>
          <p:sp>
            <p:nvSpPr>
              <p:cNvPr id="45" name="ZoneTexte 44">
                <a:extLst>
                  <a:ext uri="{FF2B5EF4-FFF2-40B4-BE49-F238E27FC236}">
                    <a16:creationId xmlns:a16="http://schemas.microsoft.com/office/drawing/2014/main" id="{4626BE03-0A7C-411B-9687-46F39F3042EA}"/>
                  </a:ext>
                </a:extLst>
              </p:cNvPr>
              <p:cNvSpPr txBox="1"/>
              <p:nvPr/>
            </p:nvSpPr>
            <p:spPr>
              <a:xfrm>
                <a:off x="25858758" y="10513453"/>
                <a:ext cx="558391" cy="91117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GB" sz="4000" b="1" dirty="0">
                    <a:solidFill>
                      <a:schemeClr val="tx1"/>
                    </a:solidFill>
                    <a:latin typeface="+mn-lt"/>
                  </a:rPr>
                  <a:t>3</a:t>
                </a:r>
              </a:p>
            </p:txBody>
          </p:sp>
          <p:cxnSp>
            <p:nvCxnSpPr>
              <p:cNvPr id="46" name="Connecteur droit avec flèche 45">
                <a:extLst>
                  <a:ext uri="{FF2B5EF4-FFF2-40B4-BE49-F238E27FC236}">
                    <a16:creationId xmlns:a16="http://schemas.microsoft.com/office/drawing/2014/main" id="{86102C64-FDF9-43A3-9A83-5D9BE9D1B030}"/>
                  </a:ext>
                </a:extLst>
              </p:cNvPr>
              <p:cNvCxnSpPr>
                <a:cxnSpLocks/>
                <a:stCxn id="45" idx="2"/>
              </p:cNvCxnSpPr>
              <p:nvPr/>
            </p:nvCxnSpPr>
            <p:spPr>
              <a:xfrm>
                <a:off x="26137953" y="11424631"/>
                <a:ext cx="292089" cy="51982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avec flèche 46">
                <a:extLst>
                  <a:ext uri="{FF2B5EF4-FFF2-40B4-BE49-F238E27FC236}">
                    <a16:creationId xmlns:a16="http://schemas.microsoft.com/office/drawing/2014/main" id="{E8C2B87D-A5B6-47EC-B14F-A536A5C53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58676" y="9458532"/>
                <a:ext cx="1724112" cy="1234978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ZoneTexte 26">
              <a:extLst>
                <a:ext uri="{FF2B5EF4-FFF2-40B4-BE49-F238E27FC236}">
                  <a16:creationId xmlns:a16="http://schemas.microsoft.com/office/drawing/2014/main" id="{5C104E4F-9EFE-4785-BC5E-D84B22AB5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7038" y="5932424"/>
              <a:ext cx="38160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i="1" dirty="0" err="1">
                  <a:latin typeface="+mn-lt"/>
                </a:rPr>
                <a:t>Number</a:t>
              </a:r>
              <a:r>
                <a:rPr lang="fr-FR" altLang="fr-FR" sz="1600" i="1" dirty="0">
                  <a:latin typeface="+mn-lt"/>
                </a:rPr>
                <a:t> of sites per country</a:t>
              </a:r>
            </a:p>
          </p:txBody>
        </p:sp>
      </p:grpSp>
      <p:sp>
        <p:nvSpPr>
          <p:cNvPr id="16" name="ZoneTexte 4">
            <a:extLst>
              <a:ext uri="{FF2B5EF4-FFF2-40B4-BE49-F238E27FC236}">
                <a16:creationId xmlns:a16="http://schemas.microsoft.com/office/drawing/2014/main" id="{8E64F452-7522-4511-841D-CC4DB15E1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80907"/>
            <a:ext cx="1172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+mn-lt"/>
              </a:rPr>
              <a:t>21 </a:t>
            </a:r>
            <a:r>
              <a:rPr lang="fr-FR" altLang="fr-FR" sz="2400" dirty="0" err="1">
                <a:latin typeface="+mn-lt"/>
              </a:rPr>
              <a:t>wetland</a:t>
            </a:r>
            <a:r>
              <a:rPr lang="fr-FR" altLang="fr-FR" sz="2400" dirty="0">
                <a:latin typeface="+mn-lt"/>
              </a:rPr>
              <a:t> sites </a:t>
            </a:r>
            <a:r>
              <a:rPr lang="fr-FR" altLang="fr-FR" sz="2400" dirty="0" err="1">
                <a:latin typeface="+mn-lt"/>
              </a:rPr>
              <a:t>were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selected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among</a:t>
            </a:r>
            <a:r>
              <a:rPr lang="fr-FR" altLang="fr-FR" sz="2400" dirty="0">
                <a:latin typeface="+mn-lt"/>
              </a:rPr>
              <a:t> the </a:t>
            </a:r>
            <a:r>
              <a:rPr lang="fr-FR" altLang="fr-FR" sz="2400" dirty="0" err="1">
                <a:latin typeface="+mn-lt"/>
              </a:rPr>
              <a:t>ALFAwetlands</a:t>
            </a:r>
            <a:r>
              <a:rPr lang="fr-FR" altLang="fr-FR" sz="2400" dirty="0">
                <a:latin typeface="+mn-lt"/>
              </a:rPr>
              <a:t> Living </a:t>
            </a:r>
            <a:r>
              <a:rPr lang="fr-FR" altLang="fr-FR" sz="2400" dirty="0" err="1">
                <a:latin typeface="+mn-lt"/>
              </a:rPr>
              <a:t>Labs</a:t>
            </a:r>
            <a:r>
              <a:rPr lang="fr-FR" altLang="fr-FR" sz="24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855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e 65">
            <a:extLst>
              <a:ext uri="{FF2B5EF4-FFF2-40B4-BE49-F238E27FC236}">
                <a16:creationId xmlns:a16="http://schemas.microsoft.com/office/drawing/2014/main" id="{DE34056F-6B1D-47FC-850C-482925CE6AE5}"/>
              </a:ext>
            </a:extLst>
          </p:cNvPr>
          <p:cNvGrpSpPr>
            <a:grpSpLocks/>
          </p:cNvGrpSpPr>
          <p:nvPr/>
        </p:nvGrpSpPr>
        <p:grpSpPr bwMode="auto">
          <a:xfrm>
            <a:off x="2087539" y="4633822"/>
            <a:ext cx="3462383" cy="1949309"/>
            <a:chOff x="2087157" y="4912309"/>
            <a:chExt cx="3462227" cy="1948723"/>
          </a:xfrm>
        </p:grpSpPr>
        <p:grpSp>
          <p:nvGrpSpPr>
            <p:cNvPr id="7255" name="Groupe 28">
              <a:extLst>
                <a:ext uri="{FF2B5EF4-FFF2-40B4-BE49-F238E27FC236}">
                  <a16:creationId xmlns:a16="http://schemas.microsoft.com/office/drawing/2014/main" id="{0C1892E2-330E-4A8B-9209-208A443F88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56107" y="4912309"/>
              <a:ext cx="1902339" cy="1607376"/>
              <a:chOff x="2856107" y="4912309"/>
              <a:chExt cx="1902339" cy="1607376"/>
            </a:xfrm>
          </p:grpSpPr>
          <p:sp>
            <p:nvSpPr>
              <p:cNvPr id="57" name="Ellipse 56">
                <a:extLst>
                  <a:ext uri="{FF2B5EF4-FFF2-40B4-BE49-F238E27FC236}">
                    <a16:creationId xmlns:a16="http://schemas.microsoft.com/office/drawing/2014/main" id="{FCEB1CAE-ECF4-49B8-910A-E96126FCD765}"/>
                  </a:ext>
                </a:extLst>
              </p:cNvPr>
              <p:cNvSpPr/>
              <p:nvPr/>
            </p:nvSpPr>
            <p:spPr>
              <a:xfrm>
                <a:off x="3409508" y="4912309"/>
                <a:ext cx="817526" cy="730031"/>
              </a:xfrm>
              <a:prstGeom prst="ellipse">
                <a:avLst/>
              </a:prstGeom>
              <a:noFill/>
              <a:ln w="38100">
                <a:solidFill>
                  <a:srgbClr val="819C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1800">
                  <a:solidFill>
                    <a:srgbClr val="FFFF00"/>
                  </a:solidFill>
                </a:endParaRPr>
              </a:p>
            </p:txBody>
          </p:sp>
          <p:sp>
            <p:nvSpPr>
              <p:cNvPr id="54" name="Ellipse 53">
                <a:extLst>
                  <a:ext uri="{FF2B5EF4-FFF2-40B4-BE49-F238E27FC236}">
                    <a16:creationId xmlns:a16="http://schemas.microsoft.com/office/drawing/2014/main" id="{3541B00D-2486-4FE3-A88A-10F118BB5443}"/>
                  </a:ext>
                </a:extLst>
              </p:cNvPr>
              <p:cNvSpPr/>
              <p:nvPr/>
            </p:nvSpPr>
            <p:spPr>
              <a:xfrm>
                <a:off x="2855496" y="5789934"/>
                <a:ext cx="815938" cy="730031"/>
              </a:xfrm>
              <a:prstGeom prst="ellipse">
                <a:avLst/>
              </a:prstGeom>
              <a:noFill/>
              <a:ln w="38100">
                <a:solidFill>
                  <a:srgbClr val="819C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1800">
                  <a:solidFill>
                    <a:srgbClr val="FFFF00"/>
                  </a:solidFill>
                </a:endParaRPr>
              </a:p>
            </p:txBody>
          </p:sp>
          <p:sp>
            <p:nvSpPr>
              <p:cNvPr id="51" name="Ellipse 50">
                <a:extLst>
                  <a:ext uri="{FF2B5EF4-FFF2-40B4-BE49-F238E27FC236}">
                    <a16:creationId xmlns:a16="http://schemas.microsoft.com/office/drawing/2014/main" id="{4FFF4104-5DEC-4DD0-99CD-E91B3AC98565}"/>
                  </a:ext>
                </a:extLst>
              </p:cNvPr>
              <p:cNvSpPr/>
              <p:nvPr/>
            </p:nvSpPr>
            <p:spPr>
              <a:xfrm>
                <a:off x="3942884" y="5786760"/>
                <a:ext cx="815938" cy="730031"/>
              </a:xfrm>
              <a:prstGeom prst="ellipse">
                <a:avLst/>
              </a:prstGeom>
              <a:noFill/>
              <a:ln w="38100">
                <a:solidFill>
                  <a:srgbClr val="819C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180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A68C225B-E320-4B80-A829-AE8BCAE56E72}"/>
                </a:ext>
              </a:extLst>
            </p:cNvPr>
            <p:cNvSpPr txBox="1"/>
            <p:nvPr/>
          </p:nvSpPr>
          <p:spPr>
            <a:xfrm>
              <a:off x="2087157" y="6491811"/>
              <a:ext cx="3462227" cy="36922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800" dirty="0">
                  <a:solidFill>
                    <a:srgbClr val="819C38"/>
                  </a:solidFill>
                  <a:latin typeface="+mn-lt"/>
                </a:rPr>
                <a:t>Dump </a:t>
              </a:r>
              <a:r>
                <a:rPr lang="fr-FR" sz="1800" dirty="0" err="1">
                  <a:solidFill>
                    <a:srgbClr val="819C38"/>
                  </a:solidFill>
                  <a:latin typeface="+mn-lt"/>
                </a:rPr>
                <a:t>Water+Nitrate+Acetate</a:t>
              </a:r>
              <a:endParaRPr lang="fr-FR" sz="1800" dirty="0">
                <a:solidFill>
                  <a:srgbClr val="819C38"/>
                </a:solidFill>
                <a:latin typeface="+mn-lt"/>
              </a:endParaRPr>
            </a:p>
          </p:txBody>
        </p:sp>
      </p:grpSp>
      <p:grpSp>
        <p:nvGrpSpPr>
          <p:cNvPr id="7171" name="Groupe 60">
            <a:extLst>
              <a:ext uri="{FF2B5EF4-FFF2-40B4-BE49-F238E27FC236}">
                <a16:creationId xmlns:a16="http://schemas.microsoft.com/office/drawing/2014/main" id="{059F3E6F-C7C3-4A55-B4AF-4E5A66F2BD7C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2757394"/>
            <a:ext cx="2351088" cy="1931988"/>
            <a:chOff x="1218670" y="3035816"/>
            <a:chExt cx="2351031" cy="1931862"/>
          </a:xfrm>
        </p:grpSpPr>
        <p:grpSp>
          <p:nvGrpSpPr>
            <p:cNvPr id="7250" name="Groupe 27">
              <a:extLst>
                <a:ext uri="{FF2B5EF4-FFF2-40B4-BE49-F238E27FC236}">
                  <a16:creationId xmlns:a16="http://schemas.microsoft.com/office/drawing/2014/main" id="{0E36AD85-908F-4ACA-90EA-758007D208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3133" y="3035816"/>
              <a:ext cx="1902339" cy="1607376"/>
              <a:chOff x="1443133" y="3035816"/>
              <a:chExt cx="1902339" cy="1607376"/>
            </a:xfrm>
          </p:grpSpPr>
          <p:sp>
            <p:nvSpPr>
              <p:cNvPr id="43" name="Ellipse 42">
                <a:extLst>
                  <a:ext uri="{FF2B5EF4-FFF2-40B4-BE49-F238E27FC236}">
                    <a16:creationId xmlns:a16="http://schemas.microsoft.com/office/drawing/2014/main" id="{AAE5A883-195E-41FB-909F-48F8D1B8492F}"/>
                  </a:ext>
                </a:extLst>
              </p:cNvPr>
              <p:cNvSpPr/>
              <p:nvPr/>
            </p:nvSpPr>
            <p:spPr>
              <a:xfrm>
                <a:off x="1996527" y="3035816"/>
                <a:ext cx="817543" cy="730202"/>
              </a:xfrm>
              <a:prstGeom prst="ellipse">
                <a:avLst/>
              </a:prstGeom>
              <a:noFill/>
              <a:ln w="38100">
                <a:solidFill>
                  <a:srgbClr val="ED7D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23C344F7-B729-4110-93C0-5D2802270D99}"/>
                  </a:ext>
                </a:extLst>
              </p:cNvPr>
              <p:cNvSpPr/>
              <p:nvPr/>
            </p:nvSpPr>
            <p:spPr>
              <a:xfrm>
                <a:off x="1442503" y="3913647"/>
                <a:ext cx="815955" cy="730202"/>
              </a:xfrm>
              <a:prstGeom prst="ellipse">
                <a:avLst/>
              </a:prstGeom>
              <a:noFill/>
              <a:ln w="38100">
                <a:solidFill>
                  <a:srgbClr val="ED7D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C254D6A9-E7E1-4743-B933-7EACE2B1DD35}"/>
                  </a:ext>
                </a:extLst>
              </p:cNvPr>
              <p:cNvSpPr/>
              <p:nvPr/>
            </p:nvSpPr>
            <p:spPr>
              <a:xfrm>
                <a:off x="2529914" y="3910472"/>
                <a:ext cx="815955" cy="730202"/>
              </a:xfrm>
              <a:prstGeom prst="ellipse">
                <a:avLst/>
              </a:prstGeom>
              <a:noFill/>
              <a:ln w="38100">
                <a:solidFill>
                  <a:srgbClr val="ED7D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</p:grpSp>
        <p:sp>
          <p:nvSpPr>
            <p:cNvPr id="7251" name="ZoneTexte 62">
              <a:extLst>
                <a:ext uri="{FF2B5EF4-FFF2-40B4-BE49-F238E27FC236}">
                  <a16:creationId xmlns:a16="http://schemas.microsoft.com/office/drawing/2014/main" id="{33BA5430-8127-47C8-B397-35C471F13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8670" y="4598346"/>
              <a:ext cx="23510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dirty="0">
                  <a:solidFill>
                    <a:srgbClr val="ED7D31"/>
                  </a:solidFill>
                  <a:latin typeface="+mn-lt"/>
                </a:rPr>
                <a:t>Dump </a:t>
              </a:r>
              <a:r>
                <a:rPr lang="fr-FR" altLang="fr-FR" sz="1800" dirty="0" err="1">
                  <a:solidFill>
                    <a:srgbClr val="ED7D31"/>
                  </a:solidFill>
                  <a:latin typeface="+mn-lt"/>
                </a:rPr>
                <a:t>Water+Nitrate</a:t>
              </a:r>
              <a:endParaRPr lang="fr-FR" altLang="fr-FR" sz="1800" dirty="0">
                <a:solidFill>
                  <a:srgbClr val="ED7D31"/>
                </a:solidFill>
                <a:latin typeface="+mn-lt"/>
              </a:endParaRPr>
            </a:p>
          </p:txBody>
        </p:sp>
      </p:grpSp>
      <p:grpSp>
        <p:nvGrpSpPr>
          <p:cNvPr id="7172" name="Groupe 64">
            <a:extLst>
              <a:ext uri="{FF2B5EF4-FFF2-40B4-BE49-F238E27FC236}">
                <a16:creationId xmlns:a16="http://schemas.microsoft.com/office/drawing/2014/main" id="{EC2422A4-F78D-4FF8-A2C9-83D0E4C80CE0}"/>
              </a:ext>
            </a:extLst>
          </p:cNvPr>
          <p:cNvGrpSpPr>
            <a:grpSpLocks/>
          </p:cNvGrpSpPr>
          <p:nvPr/>
        </p:nvGrpSpPr>
        <p:grpSpPr bwMode="auto">
          <a:xfrm>
            <a:off x="-128588" y="4652869"/>
            <a:ext cx="2351088" cy="1926948"/>
            <a:chOff x="-127922" y="4930219"/>
            <a:chExt cx="2351031" cy="1927504"/>
          </a:xfrm>
        </p:grpSpPr>
        <p:grpSp>
          <p:nvGrpSpPr>
            <p:cNvPr id="7245" name="Groupe 26">
              <a:extLst>
                <a:ext uri="{FF2B5EF4-FFF2-40B4-BE49-F238E27FC236}">
                  <a16:creationId xmlns:a16="http://schemas.microsoft.com/office/drawing/2014/main" id="{C9FD1AEC-4770-4C87-A776-80A9E25184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802" y="4930219"/>
              <a:ext cx="1902339" cy="1607373"/>
              <a:chOff x="72802" y="4930219"/>
              <a:chExt cx="1902339" cy="1607373"/>
            </a:xfrm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4DBEA4BF-20D1-4410-9C92-9FA8C3C2C063}"/>
                  </a:ext>
                </a:extLst>
              </p:cNvPr>
              <p:cNvSpPr/>
              <p:nvPr/>
            </p:nvSpPr>
            <p:spPr>
              <a:xfrm>
                <a:off x="626123" y="4930219"/>
                <a:ext cx="817543" cy="730461"/>
              </a:xfrm>
              <a:prstGeom prst="ellipse">
                <a:avLst/>
              </a:prstGeom>
              <a:noFill/>
              <a:ln w="38100">
                <a:solidFill>
                  <a:srgbClr val="5B9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1800">
                  <a:solidFill>
                    <a:srgbClr val="5B9BD5"/>
                  </a:solidFill>
                </a:endParaRPr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A341F24D-AD5C-4332-966A-C41E5CD1A4D8}"/>
                  </a:ext>
                </a:extLst>
              </p:cNvPr>
              <p:cNvSpPr/>
              <p:nvPr/>
            </p:nvSpPr>
            <p:spPr>
              <a:xfrm>
                <a:off x="72099" y="5806772"/>
                <a:ext cx="815955" cy="730461"/>
              </a:xfrm>
              <a:prstGeom prst="ellipse">
                <a:avLst/>
              </a:prstGeom>
              <a:noFill/>
              <a:ln w="38100">
                <a:solidFill>
                  <a:srgbClr val="5B9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1800">
                  <a:solidFill>
                    <a:srgbClr val="5B9BD5"/>
                  </a:solidFill>
                </a:endParaRPr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29584CD9-BD80-404C-BED6-0E30D7DD00B5}"/>
                  </a:ext>
                </a:extLst>
              </p:cNvPr>
              <p:cNvSpPr/>
              <p:nvPr/>
            </p:nvSpPr>
            <p:spPr>
              <a:xfrm>
                <a:off x="1159510" y="5803596"/>
                <a:ext cx="815955" cy="730461"/>
              </a:xfrm>
              <a:prstGeom prst="ellipse">
                <a:avLst/>
              </a:prstGeom>
              <a:noFill/>
              <a:ln w="38100">
                <a:solidFill>
                  <a:srgbClr val="5B9B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1800">
                  <a:solidFill>
                    <a:srgbClr val="5B9BD5"/>
                  </a:solidFill>
                </a:endParaRPr>
              </a:p>
            </p:txBody>
          </p:sp>
        </p:grp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B5C41C35-F836-4049-A3D7-E2CCEB6EBC95}"/>
                </a:ext>
              </a:extLst>
            </p:cNvPr>
            <p:cNvSpPr txBox="1"/>
            <p:nvPr/>
          </p:nvSpPr>
          <p:spPr>
            <a:xfrm>
              <a:off x="-127922" y="6488284"/>
              <a:ext cx="2351031" cy="369439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800" dirty="0">
                  <a:solidFill>
                    <a:srgbClr val="5B9BD5"/>
                  </a:solidFill>
                  <a:latin typeface="+mn-lt"/>
                </a:rPr>
                <a:t>Dump Water</a:t>
              </a:r>
            </a:p>
          </p:txBody>
        </p:sp>
      </p:grpSp>
      <p:grpSp>
        <p:nvGrpSpPr>
          <p:cNvPr id="7173" name="Groupe 19">
            <a:extLst>
              <a:ext uri="{FF2B5EF4-FFF2-40B4-BE49-F238E27FC236}">
                <a16:creationId xmlns:a16="http://schemas.microsoft.com/office/drawing/2014/main" id="{BEE4650E-9A1A-4CE4-9598-CDBF0A7EB0A6}"/>
              </a:ext>
            </a:extLst>
          </p:cNvPr>
          <p:cNvGrpSpPr>
            <a:grpSpLocks/>
          </p:cNvGrpSpPr>
          <p:nvPr/>
        </p:nvGrpSpPr>
        <p:grpSpPr bwMode="auto">
          <a:xfrm>
            <a:off x="2044700" y="1404844"/>
            <a:ext cx="4244976" cy="1098550"/>
            <a:chOff x="2044501" y="1682452"/>
            <a:chExt cx="4244447" cy="1098561"/>
          </a:xfrm>
        </p:grpSpPr>
        <p:sp>
          <p:nvSpPr>
            <p:cNvPr id="80" name="Cylindre 79">
              <a:extLst>
                <a:ext uri="{FF2B5EF4-FFF2-40B4-BE49-F238E27FC236}">
                  <a16:creationId xmlns:a16="http://schemas.microsoft.com/office/drawing/2014/main" id="{AD9F1FD3-1928-4800-AAFA-45406B89884C}"/>
                </a:ext>
              </a:extLst>
            </p:cNvPr>
            <p:cNvSpPr/>
            <p:nvPr/>
          </p:nvSpPr>
          <p:spPr>
            <a:xfrm>
              <a:off x="2044501" y="1998368"/>
              <a:ext cx="682540" cy="782645"/>
            </a:xfrm>
            <a:prstGeom prst="can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81" name="Rectangle : coins arrondis 80">
              <a:extLst>
                <a:ext uri="{FF2B5EF4-FFF2-40B4-BE49-F238E27FC236}">
                  <a16:creationId xmlns:a16="http://schemas.microsoft.com/office/drawing/2014/main" id="{394E7D29-F42D-4558-82FA-815015E4745E}"/>
                </a:ext>
              </a:extLst>
            </p:cNvPr>
            <p:cNvSpPr/>
            <p:nvPr/>
          </p:nvSpPr>
          <p:spPr>
            <a:xfrm>
              <a:off x="3698470" y="1682452"/>
              <a:ext cx="2590478" cy="55563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b="1" dirty="0">
                  <a:solidFill>
                    <a:sysClr val="windowText" lastClr="000000"/>
                  </a:solidFill>
                </a:rPr>
                <a:t>N</a:t>
              </a:r>
              <a:r>
                <a:rPr lang="fr-FR" b="1" baseline="-25000" dirty="0">
                  <a:solidFill>
                    <a:sysClr val="windowText" lastClr="000000"/>
                  </a:solidFill>
                </a:rPr>
                <a:t>2</a:t>
              </a:r>
              <a:r>
                <a:rPr lang="fr-FR" b="1" dirty="0">
                  <a:solidFill>
                    <a:sysClr val="windowText" lastClr="000000"/>
                  </a:solidFill>
                </a:rPr>
                <a:t>O </a:t>
              </a:r>
              <a:r>
                <a:rPr lang="fr-FR" b="1" dirty="0" err="1">
                  <a:solidFill>
                    <a:sysClr val="windowText" lastClr="000000"/>
                  </a:solidFill>
                </a:rPr>
                <a:t>analyzer</a:t>
              </a:r>
              <a:r>
                <a:rPr lang="fr-FR" b="1" dirty="0">
                  <a:solidFill>
                    <a:sysClr val="windowText" lastClr="000000"/>
                  </a:solidFill>
                </a:rPr>
                <a:t> (LI-COR)</a:t>
              </a:r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28212356-CEFA-40D2-BFF8-C6052F52B98E}"/>
                </a:ext>
              </a:extLst>
            </p:cNvPr>
            <p:cNvSpPr/>
            <p:nvPr/>
          </p:nvSpPr>
          <p:spPr>
            <a:xfrm>
              <a:off x="2044501" y="1691977"/>
              <a:ext cx="1653969" cy="360367"/>
            </a:xfrm>
            <a:custGeom>
              <a:avLst/>
              <a:gdLst>
                <a:gd name="connsiteX0" fmla="*/ 82933 w 1624863"/>
                <a:gd name="connsiteY0" fmla="*/ 361141 h 361141"/>
                <a:gd name="connsiteX1" fmla="*/ 172580 w 1624863"/>
                <a:gd name="connsiteY1" fmla="*/ 11517 h 361141"/>
                <a:gd name="connsiteX2" fmla="*/ 1624863 w 1624863"/>
                <a:gd name="connsiteY2" fmla="*/ 92199 h 36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4863" h="361141">
                  <a:moveTo>
                    <a:pt x="82933" y="361141"/>
                  </a:moveTo>
                  <a:cubicBezTo>
                    <a:pt x="-738" y="208741"/>
                    <a:pt x="-84408" y="56341"/>
                    <a:pt x="172580" y="11517"/>
                  </a:cubicBezTo>
                  <a:cubicBezTo>
                    <a:pt x="429568" y="-33307"/>
                    <a:pt x="1390286" y="65305"/>
                    <a:pt x="1624863" y="9219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44A9A523-4B55-4FF9-B576-4D22858ACF40}"/>
                </a:ext>
              </a:extLst>
            </p:cNvPr>
            <p:cNvSpPr/>
            <p:nvPr/>
          </p:nvSpPr>
          <p:spPr>
            <a:xfrm>
              <a:off x="2509581" y="1892004"/>
              <a:ext cx="1180953" cy="230190"/>
            </a:xfrm>
            <a:custGeom>
              <a:avLst/>
              <a:gdLst>
                <a:gd name="connsiteX0" fmla="*/ 117482 w 1204878"/>
                <a:gd name="connsiteY0" fmla="*/ 135481 h 203341"/>
                <a:gd name="connsiteX1" fmla="*/ 99553 w 1204878"/>
                <a:gd name="connsiteY1" fmla="*/ 1011 h 203341"/>
                <a:gd name="connsiteX2" fmla="*/ 1193247 w 1204878"/>
                <a:gd name="connsiteY2" fmla="*/ 198234 h 20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4878" h="203341">
                  <a:moveTo>
                    <a:pt x="117482" y="135481"/>
                  </a:moveTo>
                  <a:cubicBezTo>
                    <a:pt x="18870" y="63016"/>
                    <a:pt x="-79741" y="-9448"/>
                    <a:pt x="99553" y="1011"/>
                  </a:cubicBezTo>
                  <a:cubicBezTo>
                    <a:pt x="278847" y="11470"/>
                    <a:pt x="1326223" y="240069"/>
                    <a:pt x="1193247" y="19823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7174" name="Groupe 21">
            <a:extLst>
              <a:ext uri="{FF2B5EF4-FFF2-40B4-BE49-F238E27FC236}">
                <a16:creationId xmlns:a16="http://schemas.microsoft.com/office/drawing/2014/main" id="{3972B95C-CFAA-4D39-B27B-EC9E0ABBEC25}"/>
              </a:ext>
            </a:extLst>
          </p:cNvPr>
          <p:cNvGrpSpPr>
            <a:grpSpLocks/>
          </p:cNvGrpSpPr>
          <p:nvPr/>
        </p:nvGrpSpPr>
        <p:grpSpPr bwMode="auto">
          <a:xfrm>
            <a:off x="269875" y="3065369"/>
            <a:ext cx="5611896" cy="2879725"/>
            <a:chOff x="269939" y="3343117"/>
            <a:chExt cx="5611789" cy="2880557"/>
          </a:xfrm>
        </p:grpSpPr>
        <p:sp>
          <p:nvSpPr>
            <p:cNvPr id="7" name="Triangle isocèle 6">
              <a:extLst>
                <a:ext uri="{FF2B5EF4-FFF2-40B4-BE49-F238E27FC236}">
                  <a16:creationId xmlns:a16="http://schemas.microsoft.com/office/drawing/2014/main" id="{0C706376-7935-4FCC-886D-FE5C541C0AD1}"/>
                </a:ext>
              </a:extLst>
            </p:cNvPr>
            <p:cNvSpPr/>
            <p:nvPr/>
          </p:nvSpPr>
          <p:spPr>
            <a:xfrm>
              <a:off x="823966" y="5237552"/>
              <a:ext cx="130173" cy="109569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8" name="Triangle isocèle 7">
              <a:extLst>
                <a:ext uri="{FF2B5EF4-FFF2-40B4-BE49-F238E27FC236}">
                  <a16:creationId xmlns:a16="http://schemas.microsoft.com/office/drawing/2014/main" id="{AFE3B797-E6E6-4E16-9939-B2F32F0332EC}"/>
                </a:ext>
              </a:extLst>
            </p:cNvPr>
            <p:cNvSpPr/>
            <p:nvPr/>
          </p:nvSpPr>
          <p:spPr>
            <a:xfrm>
              <a:off x="1098598" y="5237552"/>
              <a:ext cx="130173" cy="109569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2" name="Triangle isocèle 11">
              <a:extLst>
                <a:ext uri="{FF2B5EF4-FFF2-40B4-BE49-F238E27FC236}">
                  <a16:creationId xmlns:a16="http://schemas.microsoft.com/office/drawing/2014/main" id="{B96DD74B-2EA1-42B5-B447-13DA77E9F064}"/>
                </a:ext>
              </a:extLst>
            </p:cNvPr>
            <p:cNvSpPr/>
            <p:nvPr/>
          </p:nvSpPr>
          <p:spPr>
            <a:xfrm>
              <a:off x="269939" y="6114105"/>
              <a:ext cx="130173" cy="109569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3" name="Triangle isocèle 12">
              <a:extLst>
                <a:ext uri="{FF2B5EF4-FFF2-40B4-BE49-F238E27FC236}">
                  <a16:creationId xmlns:a16="http://schemas.microsoft.com/office/drawing/2014/main" id="{F1E4CB1E-C4BB-48E7-B496-DBBFA6042D17}"/>
                </a:ext>
              </a:extLst>
            </p:cNvPr>
            <p:cNvSpPr/>
            <p:nvPr/>
          </p:nvSpPr>
          <p:spPr>
            <a:xfrm>
              <a:off x="544572" y="6114105"/>
              <a:ext cx="130173" cy="109569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6" name="Triangle isocèle 15">
              <a:extLst>
                <a:ext uri="{FF2B5EF4-FFF2-40B4-BE49-F238E27FC236}">
                  <a16:creationId xmlns:a16="http://schemas.microsoft.com/office/drawing/2014/main" id="{A4193063-1DD2-44FA-B14A-8C38DE0F6DAE}"/>
                </a:ext>
              </a:extLst>
            </p:cNvPr>
            <p:cNvSpPr/>
            <p:nvPr/>
          </p:nvSpPr>
          <p:spPr>
            <a:xfrm>
              <a:off x="1355768" y="6110929"/>
              <a:ext cx="130173" cy="109569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7" name="Triangle isocèle 16">
              <a:extLst>
                <a:ext uri="{FF2B5EF4-FFF2-40B4-BE49-F238E27FC236}">
                  <a16:creationId xmlns:a16="http://schemas.microsoft.com/office/drawing/2014/main" id="{DC31E850-BC92-40AD-9236-14EAA718468E}"/>
                </a:ext>
              </a:extLst>
            </p:cNvPr>
            <p:cNvSpPr/>
            <p:nvPr/>
          </p:nvSpPr>
          <p:spPr>
            <a:xfrm>
              <a:off x="1630401" y="6110929"/>
              <a:ext cx="130173" cy="109569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44" name="Triangle isocèle 43">
              <a:extLst>
                <a:ext uri="{FF2B5EF4-FFF2-40B4-BE49-F238E27FC236}">
                  <a16:creationId xmlns:a16="http://schemas.microsoft.com/office/drawing/2014/main" id="{A65EB237-D881-4347-AF31-CF485BB3C395}"/>
                </a:ext>
              </a:extLst>
            </p:cNvPr>
            <p:cNvSpPr/>
            <p:nvPr/>
          </p:nvSpPr>
          <p:spPr>
            <a:xfrm>
              <a:off x="2193952" y="3343117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45" name="Triangle isocèle 44">
              <a:extLst>
                <a:ext uri="{FF2B5EF4-FFF2-40B4-BE49-F238E27FC236}">
                  <a16:creationId xmlns:a16="http://schemas.microsoft.com/office/drawing/2014/main" id="{3BB61312-6043-437C-A5A7-B9F8AC324E25}"/>
                </a:ext>
              </a:extLst>
            </p:cNvPr>
            <p:cNvSpPr/>
            <p:nvPr/>
          </p:nvSpPr>
          <p:spPr>
            <a:xfrm>
              <a:off x="2468585" y="3343117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41" name="Triangle isocèle 40">
              <a:extLst>
                <a:ext uri="{FF2B5EF4-FFF2-40B4-BE49-F238E27FC236}">
                  <a16:creationId xmlns:a16="http://schemas.microsoft.com/office/drawing/2014/main" id="{6C182479-94A0-4668-92BE-C905E5057A3E}"/>
                </a:ext>
              </a:extLst>
            </p:cNvPr>
            <p:cNvSpPr/>
            <p:nvPr/>
          </p:nvSpPr>
          <p:spPr>
            <a:xfrm>
              <a:off x="1639926" y="4219670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42" name="Triangle isocèle 41">
              <a:extLst>
                <a:ext uri="{FF2B5EF4-FFF2-40B4-BE49-F238E27FC236}">
                  <a16:creationId xmlns:a16="http://schemas.microsoft.com/office/drawing/2014/main" id="{64C25232-403B-4692-BB08-5543B772342C}"/>
                </a:ext>
              </a:extLst>
            </p:cNvPr>
            <p:cNvSpPr/>
            <p:nvPr/>
          </p:nvSpPr>
          <p:spPr>
            <a:xfrm>
              <a:off x="1914558" y="4219670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38" name="Triangle isocèle 37">
              <a:extLst>
                <a:ext uri="{FF2B5EF4-FFF2-40B4-BE49-F238E27FC236}">
                  <a16:creationId xmlns:a16="http://schemas.microsoft.com/office/drawing/2014/main" id="{393F055C-EB22-481F-BD71-898FA90AE6B4}"/>
                </a:ext>
              </a:extLst>
            </p:cNvPr>
            <p:cNvSpPr/>
            <p:nvPr/>
          </p:nvSpPr>
          <p:spPr>
            <a:xfrm>
              <a:off x="2725755" y="4216494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39" name="Triangle isocèle 38">
              <a:extLst>
                <a:ext uri="{FF2B5EF4-FFF2-40B4-BE49-F238E27FC236}">
                  <a16:creationId xmlns:a16="http://schemas.microsoft.com/office/drawing/2014/main" id="{EC2295AB-ABD7-4A2C-B37E-AD378E2F6C81}"/>
                </a:ext>
              </a:extLst>
            </p:cNvPr>
            <p:cNvSpPr/>
            <p:nvPr/>
          </p:nvSpPr>
          <p:spPr>
            <a:xfrm>
              <a:off x="3001975" y="4216494"/>
              <a:ext cx="128585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dirty="0"/>
            </a:p>
          </p:txBody>
        </p:sp>
        <p:sp>
          <p:nvSpPr>
            <p:cNvPr id="58" name="Triangle isocèle 57">
              <a:extLst>
                <a:ext uri="{FF2B5EF4-FFF2-40B4-BE49-F238E27FC236}">
                  <a16:creationId xmlns:a16="http://schemas.microsoft.com/office/drawing/2014/main" id="{F7CA629F-9DB2-47F5-A21E-487E25ABD591}"/>
                </a:ext>
              </a:extLst>
            </p:cNvPr>
            <p:cNvSpPr/>
            <p:nvPr/>
          </p:nvSpPr>
          <p:spPr>
            <a:xfrm>
              <a:off x="3606800" y="5220084"/>
              <a:ext cx="130173" cy="107981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59" name="Triangle isocèle 58">
              <a:extLst>
                <a:ext uri="{FF2B5EF4-FFF2-40B4-BE49-F238E27FC236}">
                  <a16:creationId xmlns:a16="http://schemas.microsoft.com/office/drawing/2014/main" id="{8C0198AA-7884-4585-AA47-3737C6664ED6}"/>
                </a:ext>
              </a:extLst>
            </p:cNvPr>
            <p:cNvSpPr/>
            <p:nvPr/>
          </p:nvSpPr>
          <p:spPr>
            <a:xfrm>
              <a:off x="3881433" y="5220084"/>
              <a:ext cx="130173" cy="107981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55" name="Triangle isocèle 54">
              <a:extLst>
                <a:ext uri="{FF2B5EF4-FFF2-40B4-BE49-F238E27FC236}">
                  <a16:creationId xmlns:a16="http://schemas.microsoft.com/office/drawing/2014/main" id="{53937256-97F5-498E-B2B7-6C52243EA014}"/>
                </a:ext>
              </a:extLst>
            </p:cNvPr>
            <p:cNvSpPr/>
            <p:nvPr/>
          </p:nvSpPr>
          <p:spPr>
            <a:xfrm>
              <a:off x="3052774" y="6096637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56" name="Triangle isocèle 55">
              <a:extLst>
                <a:ext uri="{FF2B5EF4-FFF2-40B4-BE49-F238E27FC236}">
                  <a16:creationId xmlns:a16="http://schemas.microsoft.com/office/drawing/2014/main" id="{C163B6D8-DF96-4D0E-860A-68D8DE9EA9A6}"/>
                </a:ext>
              </a:extLst>
            </p:cNvPr>
            <p:cNvSpPr/>
            <p:nvPr/>
          </p:nvSpPr>
          <p:spPr>
            <a:xfrm>
              <a:off x="3327406" y="6096637"/>
              <a:ext cx="130173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52" name="Triangle isocèle 51">
              <a:extLst>
                <a:ext uri="{FF2B5EF4-FFF2-40B4-BE49-F238E27FC236}">
                  <a16:creationId xmlns:a16="http://schemas.microsoft.com/office/drawing/2014/main" id="{CD23C3AA-B6EF-43A7-9E3B-0E59D0574999}"/>
                </a:ext>
              </a:extLst>
            </p:cNvPr>
            <p:cNvSpPr/>
            <p:nvPr/>
          </p:nvSpPr>
          <p:spPr>
            <a:xfrm>
              <a:off x="4140190" y="6093461"/>
              <a:ext cx="128586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53" name="Triangle isocèle 52">
              <a:extLst>
                <a:ext uri="{FF2B5EF4-FFF2-40B4-BE49-F238E27FC236}">
                  <a16:creationId xmlns:a16="http://schemas.microsoft.com/office/drawing/2014/main" id="{AC506C58-FA95-41C1-80C5-B5DC5A7FBC2E}"/>
                </a:ext>
              </a:extLst>
            </p:cNvPr>
            <p:cNvSpPr/>
            <p:nvPr/>
          </p:nvSpPr>
          <p:spPr>
            <a:xfrm>
              <a:off x="4414823" y="6093461"/>
              <a:ext cx="128585" cy="10957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cxnSp>
          <p:nvCxnSpPr>
            <p:cNvPr id="94" name="Connecteur droit avec flèche 93">
              <a:extLst>
                <a:ext uri="{FF2B5EF4-FFF2-40B4-BE49-F238E27FC236}">
                  <a16:creationId xmlns:a16="http://schemas.microsoft.com/office/drawing/2014/main" id="{7A3193C1-F9E4-40D1-BDF5-1388A26A25DB}"/>
                </a:ext>
              </a:extLst>
            </p:cNvPr>
            <p:cNvCxnSpPr>
              <a:cxnSpLocks/>
              <a:stCxn id="39" idx="5"/>
              <a:endCxn id="7237" idx="1"/>
            </p:cNvCxnSpPr>
            <p:nvPr/>
          </p:nvCxnSpPr>
          <p:spPr>
            <a:xfrm flipV="1">
              <a:off x="3098413" y="3896910"/>
              <a:ext cx="471877" cy="3743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37" name="ZoneTexte 96">
              <a:extLst>
                <a:ext uri="{FF2B5EF4-FFF2-40B4-BE49-F238E27FC236}">
                  <a16:creationId xmlns:a16="http://schemas.microsoft.com/office/drawing/2014/main" id="{50857CD9-056C-43AC-A5BB-4CC8E0319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0290" y="3604437"/>
              <a:ext cx="2311438" cy="584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 err="1">
                  <a:latin typeface="+mn-lt"/>
                </a:rPr>
                <a:t>Rhizon</a:t>
              </a:r>
              <a:r>
                <a:rPr lang="fr-FR" altLang="fr-FR" sz="1600" dirty="0">
                  <a:latin typeface="+mn-lt"/>
                </a:rPr>
                <a:t> sampler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(</a:t>
              </a:r>
              <a:r>
                <a:rPr lang="fr-FR" altLang="fr-FR" sz="1600" b="1" dirty="0" err="1">
                  <a:latin typeface="+mn-lt"/>
                </a:rPr>
                <a:t>soil</a:t>
              </a:r>
              <a:r>
                <a:rPr lang="fr-FR" altLang="fr-FR" sz="1600" b="1" dirty="0">
                  <a:latin typeface="+mn-lt"/>
                </a:rPr>
                <a:t> water </a:t>
              </a:r>
              <a:r>
                <a:rPr lang="fr-FR" altLang="fr-FR" sz="1600" b="1" dirty="0" err="1">
                  <a:latin typeface="+mn-lt"/>
                </a:rPr>
                <a:t>chemistry</a:t>
              </a:r>
              <a:r>
                <a:rPr lang="fr-FR" altLang="fr-FR" sz="1600" dirty="0">
                  <a:latin typeface="+mn-lt"/>
                </a:rPr>
                <a:t>)</a:t>
              </a:r>
            </a:p>
          </p:txBody>
        </p:sp>
      </p:grpSp>
      <p:grpSp>
        <p:nvGrpSpPr>
          <p:cNvPr id="7175" name="Groupe 22">
            <a:extLst>
              <a:ext uri="{FF2B5EF4-FFF2-40B4-BE49-F238E27FC236}">
                <a16:creationId xmlns:a16="http://schemas.microsoft.com/office/drawing/2014/main" id="{343C03EA-7E75-4F53-885E-A7F3382C46DC}"/>
              </a:ext>
            </a:extLst>
          </p:cNvPr>
          <p:cNvGrpSpPr>
            <a:grpSpLocks/>
          </p:cNvGrpSpPr>
          <p:nvPr/>
        </p:nvGrpSpPr>
        <p:grpSpPr bwMode="auto">
          <a:xfrm>
            <a:off x="919163" y="2504763"/>
            <a:ext cx="5800570" cy="3148230"/>
            <a:chOff x="918897" y="2781781"/>
            <a:chExt cx="5801161" cy="3149570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542996BD-B23F-4C1E-B2DF-7627A4EC73B1}"/>
                </a:ext>
              </a:extLst>
            </p:cNvPr>
            <p:cNvSpPr/>
            <p:nvPr/>
          </p:nvSpPr>
          <p:spPr>
            <a:xfrm>
              <a:off x="918897" y="5767769"/>
              <a:ext cx="209571" cy="163582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2F6520E4-6717-4217-9BF7-0F6B43B88D55}"/>
                </a:ext>
              </a:extLst>
            </p:cNvPr>
            <p:cNvSpPr/>
            <p:nvPr/>
          </p:nvSpPr>
          <p:spPr>
            <a:xfrm>
              <a:off x="2289048" y="3873076"/>
              <a:ext cx="209571" cy="163583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38DBC799-C245-45DB-8480-7BFDB4DB6ED3}"/>
                </a:ext>
              </a:extLst>
            </p:cNvPr>
            <p:cNvSpPr/>
            <p:nvPr/>
          </p:nvSpPr>
          <p:spPr>
            <a:xfrm>
              <a:off x="3702067" y="5750299"/>
              <a:ext cx="209571" cy="163583"/>
            </a:xfrm>
            <a:prstGeom prst="ellipse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cxnSp>
          <p:nvCxnSpPr>
            <p:cNvPr id="96" name="Connecteur droit avec flèche 95">
              <a:extLst>
                <a:ext uri="{FF2B5EF4-FFF2-40B4-BE49-F238E27FC236}">
                  <a16:creationId xmlns:a16="http://schemas.microsoft.com/office/drawing/2014/main" id="{AC6B57B0-7FE4-4B1B-AE55-198A1D1C3D60}"/>
                </a:ext>
              </a:extLst>
            </p:cNvPr>
            <p:cNvCxnSpPr>
              <a:cxnSpLocks/>
              <a:stCxn id="36" idx="7"/>
              <a:endCxn id="7217" idx="1"/>
            </p:cNvCxnSpPr>
            <p:nvPr/>
          </p:nvCxnSpPr>
          <p:spPr>
            <a:xfrm flipV="1">
              <a:off x="2467928" y="3074293"/>
              <a:ext cx="1023351" cy="82273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17" name="ZoneTexte 98">
              <a:extLst>
                <a:ext uri="{FF2B5EF4-FFF2-40B4-BE49-F238E27FC236}">
                  <a16:creationId xmlns:a16="http://schemas.microsoft.com/office/drawing/2014/main" id="{76EAF485-06C3-42DC-AE12-E83A7C3692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1279" y="2781781"/>
              <a:ext cx="3228779" cy="585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TOMST </a:t>
              </a:r>
              <a:r>
                <a:rPr lang="fr-FR" altLang="fr-FR" sz="1600" dirty="0" err="1">
                  <a:latin typeface="+mn-lt"/>
                </a:rPr>
                <a:t>sensor</a:t>
              </a:r>
              <a:endParaRPr lang="fr-FR" altLang="fr-FR" sz="1600" dirty="0">
                <a:latin typeface="+mn-lt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(</a:t>
              </a:r>
              <a:r>
                <a:rPr lang="fr-FR" altLang="fr-FR" sz="1600" b="1" dirty="0" err="1">
                  <a:latin typeface="+mn-lt"/>
                </a:rPr>
                <a:t>soil</a:t>
              </a:r>
              <a:r>
                <a:rPr lang="fr-FR" altLang="fr-FR" sz="1600" b="1" dirty="0">
                  <a:latin typeface="+mn-lt"/>
                </a:rPr>
                <a:t> </a:t>
              </a:r>
              <a:r>
                <a:rPr lang="fr-FR" altLang="fr-FR" sz="1600" b="1" dirty="0" err="1">
                  <a:latin typeface="+mn-lt"/>
                </a:rPr>
                <a:t>temperature</a:t>
              </a:r>
              <a:r>
                <a:rPr lang="fr-FR" altLang="fr-FR" sz="1600" b="1" dirty="0">
                  <a:latin typeface="+mn-lt"/>
                </a:rPr>
                <a:t> and </a:t>
              </a:r>
              <a:r>
                <a:rPr lang="fr-FR" altLang="fr-FR" sz="1600" b="1" dirty="0" err="1">
                  <a:latin typeface="+mn-lt"/>
                </a:rPr>
                <a:t>humidity</a:t>
              </a:r>
              <a:r>
                <a:rPr lang="fr-FR" altLang="fr-FR" sz="1600" dirty="0">
                  <a:latin typeface="+mn-lt"/>
                </a:rPr>
                <a:t>)</a:t>
              </a:r>
            </a:p>
          </p:txBody>
        </p:sp>
      </p:grpSp>
      <p:sp>
        <p:nvSpPr>
          <p:cNvPr id="118" name="Rectangle 117">
            <a:extLst>
              <a:ext uri="{FF2B5EF4-FFF2-40B4-BE49-F238E27FC236}">
                <a16:creationId xmlns:a16="http://schemas.microsoft.com/office/drawing/2014/main" id="{CC1EE491-0C04-42D4-AF52-9FCD603C3B04}"/>
              </a:ext>
            </a:extLst>
          </p:cNvPr>
          <p:cNvSpPr/>
          <p:nvPr/>
        </p:nvSpPr>
        <p:spPr>
          <a:xfrm>
            <a:off x="0" y="0"/>
            <a:ext cx="12192000" cy="1354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42991DD-2AE6-44AA-9425-FFE7BC3F5E20}"/>
              </a:ext>
            </a:extLst>
          </p:cNvPr>
          <p:cNvGrpSpPr/>
          <p:nvPr/>
        </p:nvGrpSpPr>
        <p:grpSpPr>
          <a:xfrm>
            <a:off x="7532688" y="5246594"/>
            <a:ext cx="4492781" cy="624920"/>
            <a:chOff x="7265988" y="5534025"/>
            <a:chExt cx="4492781" cy="624920"/>
          </a:xfrm>
        </p:grpSpPr>
        <p:sp>
          <p:nvSpPr>
            <p:cNvPr id="7178" name="ZoneTexte 119">
              <a:extLst>
                <a:ext uri="{FF2B5EF4-FFF2-40B4-BE49-F238E27FC236}">
                  <a16:creationId xmlns:a16="http://schemas.microsoft.com/office/drawing/2014/main" id="{94FD4F49-7FC2-496B-AD43-5FB6812B41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2262" y="5789613"/>
              <a:ext cx="38165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 err="1">
                  <a:latin typeface="+mn-lt"/>
                </a:rPr>
                <a:t>Discrete</a:t>
              </a:r>
              <a:r>
                <a:rPr lang="fr-FR" altLang="fr-FR" sz="1800" b="1" dirty="0">
                  <a:latin typeface="+mn-lt"/>
                </a:rPr>
                <a:t> points of N</a:t>
              </a:r>
              <a:r>
                <a:rPr lang="fr-FR" altLang="fr-FR" sz="1800" b="1" baseline="-25000" dirty="0">
                  <a:latin typeface="+mn-lt"/>
                </a:rPr>
                <a:t>2</a:t>
              </a:r>
              <a:r>
                <a:rPr lang="fr-FR" altLang="fr-FR" sz="1800" b="1" dirty="0">
                  <a:latin typeface="+mn-lt"/>
                </a:rPr>
                <a:t>O </a:t>
              </a:r>
              <a:r>
                <a:rPr lang="fr-FR" altLang="fr-FR" sz="1800" b="1" dirty="0" err="1">
                  <a:latin typeface="+mn-lt"/>
                </a:rPr>
                <a:t>dynamics</a:t>
              </a:r>
              <a:endParaRPr lang="fr-FR" altLang="fr-FR" sz="1800" b="1" dirty="0">
                <a:latin typeface="+mn-lt"/>
              </a:endParaRPr>
            </a:p>
          </p:txBody>
        </p:sp>
        <p:sp>
          <p:nvSpPr>
            <p:cNvPr id="122" name="Flèche : angle droit 121">
              <a:extLst>
                <a:ext uri="{FF2B5EF4-FFF2-40B4-BE49-F238E27FC236}">
                  <a16:creationId xmlns:a16="http://schemas.microsoft.com/office/drawing/2014/main" id="{88F9EDDE-4C51-47A3-8485-25BF0816D5A5}"/>
                </a:ext>
              </a:extLst>
            </p:cNvPr>
            <p:cNvSpPr/>
            <p:nvPr/>
          </p:nvSpPr>
          <p:spPr>
            <a:xfrm rot="5400000">
              <a:off x="7348538" y="5451475"/>
              <a:ext cx="511175" cy="676275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7183" name="Groupe 3">
            <a:extLst>
              <a:ext uri="{FF2B5EF4-FFF2-40B4-BE49-F238E27FC236}">
                <a16:creationId xmlns:a16="http://schemas.microsoft.com/office/drawing/2014/main" id="{FCE10F4D-DB77-42CA-8A97-9FF2E5F4B51E}"/>
              </a:ext>
            </a:extLst>
          </p:cNvPr>
          <p:cNvGrpSpPr>
            <a:grpSpLocks/>
          </p:cNvGrpSpPr>
          <p:nvPr/>
        </p:nvGrpSpPr>
        <p:grpSpPr bwMode="auto">
          <a:xfrm>
            <a:off x="7410450" y="2347819"/>
            <a:ext cx="4455697" cy="2211023"/>
            <a:chOff x="7410941" y="2625102"/>
            <a:chExt cx="4455556" cy="2210936"/>
          </a:xfrm>
        </p:grpSpPr>
        <p:grpSp>
          <p:nvGrpSpPr>
            <p:cNvPr id="7184" name="Groupe 92">
              <a:extLst>
                <a:ext uri="{FF2B5EF4-FFF2-40B4-BE49-F238E27FC236}">
                  <a16:creationId xmlns:a16="http://schemas.microsoft.com/office/drawing/2014/main" id="{3855CB2C-A66D-4C47-B182-4E0E7718D9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24326" y="2625102"/>
              <a:ext cx="4442171" cy="2210936"/>
              <a:chOff x="7611035" y="4155147"/>
              <a:chExt cx="4442171" cy="2210936"/>
            </a:xfrm>
          </p:grpSpPr>
          <p:grpSp>
            <p:nvGrpSpPr>
              <p:cNvPr id="7191" name="Groupe 94">
                <a:extLst>
                  <a:ext uri="{FF2B5EF4-FFF2-40B4-BE49-F238E27FC236}">
                    <a16:creationId xmlns:a16="http://schemas.microsoft.com/office/drawing/2014/main" id="{EF03A58D-691B-4C17-8821-58D093AF49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611035" y="4155147"/>
                <a:ext cx="3765177" cy="2048414"/>
                <a:chOff x="7611035" y="4155147"/>
                <a:chExt cx="3765177" cy="2048414"/>
              </a:xfrm>
            </p:grpSpPr>
            <p:cxnSp>
              <p:nvCxnSpPr>
                <p:cNvPr id="108" name="Connecteur droit avec flèche 107">
                  <a:extLst>
                    <a:ext uri="{FF2B5EF4-FFF2-40B4-BE49-F238E27FC236}">
                      <a16:creationId xmlns:a16="http://schemas.microsoft.com/office/drawing/2014/main" id="{AE7668DE-67E1-47C7-8D5F-42F58F5553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10350" y="6202942"/>
                  <a:ext cx="3765430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Connecteur droit avec flèche 108">
                  <a:extLst>
                    <a:ext uri="{FF2B5EF4-FFF2-40B4-BE49-F238E27FC236}">
                      <a16:creationId xmlns:a16="http://schemas.microsoft.com/office/drawing/2014/main" id="{3B5E3E2B-CE61-4959-9162-3D6D6924E8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610350" y="4155147"/>
                  <a:ext cx="0" cy="204779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192" name="ZoneTexte 104">
                <a:extLst>
                  <a:ext uri="{FF2B5EF4-FFF2-40B4-BE49-F238E27FC236}">
                    <a16:creationId xmlns:a16="http://schemas.microsoft.com/office/drawing/2014/main" id="{9F057B32-9F42-4989-97DB-651FC5B906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21651" y="6027542"/>
                <a:ext cx="731555" cy="338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600" dirty="0">
                    <a:latin typeface="+mn-lt"/>
                  </a:rPr>
                  <a:t>time</a:t>
                </a:r>
              </a:p>
            </p:txBody>
          </p:sp>
        </p:grpSp>
        <p:sp>
          <p:nvSpPr>
            <p:cNvPr id="153" name="Forme libre : forme 152">
              <a:extLst>
                <a:ext uri="{FF2B5EF4-FFF2-40B4-BE49-F238E27FC236}">
                  <a16:creationId xmlns:a16="http://schemas.microsoft.com/office/drawing/2014/main" id="{46248C2E-A365-4F03-9682-DDB46FE6781F}"/>
                </a:ext>
              </a:extLst>
            </p:cNvPr>
            <p:cNvSpPr/>
            <p:nvPr/>
          </p:nvSpPr>
          <p:spPr>
            <a:xfrm>
              <a:off x="7410941" y="2717173"/>
              <a:ext cx="2546269" cy="1933500"/>
            </a:xfrm>
            <a:custGeom>
              <a:avLst/>
              <a:gdLst>
                <a:gd name="connsiteX0" fmla="*/ 0 w 1667435"/>
                <a:gd name="connsiteY0" fmla="*/ 0 h 1129553"/>
                <a:gd name="connsiteX1" fmla="*/ 385482 w 1667435"/>
                <a:gd name="connsiteY1" fmla="*/ 806824 h 1129553"/>
                <a:gd name="connsiteX2" fmla="*/ 1667435 w 1667435"/>
                <a:gd name="connsiteY2" fmla="*/ 1129553 h 112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7435" h="1129553">
                  <a:moveTo>
                    <a:pt x="0" y="0"/>
                  </a:moveTo>
                  <a:cubicBezTo>
                    <a:pt x="53788" y="309282"/>
                    <a:pt x="107576" y="618565"/>
                    <a:pt x="385482" y="806824"/>
                  </a:cubicBezTo>
                  <a:cubicBezTo>
                    <a:pt x="663388" y="995083"/>
                    <a:pt x="1477682" y="1113118"/>
                    <a:pt x="1667435" y="112955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54" name="Forme libre : forme 153">
              <a:extLst>
                <a:ext uri="{FF2B5EF4-FFF2-40B4-BE49-F238E27FC236}">
                  <a16:creationId xmlns:a16="http://schemas.microsoft.com/office/drawing/2014/main" id="{F11115C3-DACF-4174-B200-389CE6DEDC75}"/>
                </a:ext>
              </a:extLst>
            </p:cNvPr>
            <p:cNvSpPr/>
            <p:nvPr/>
          </p:nvSpPr>
          <p:spPr>
            <a:xfrm>
              <a:off x="7482377" y="3477557"/>
              <a:ext cx="2833597" cy="1182641"/>
            </a:xfrm>
            <a:custGeom>
              <a:avLst/>
              <a:gdLst>
                <a:gd name="connsiteX0" fmla="*/ 0 w 2832847"/>
                <a:gd name="connsiteY0" fmla="*/ 1174379 h 1183343"/>
                <a:gd name="connsiteX1" fmla="*/ 1479176 w 2832847"/>
                <a:gd name="connsiteY1" fmla="*/ 2 h 1183343"/>
                <a:gd name="connsiteX2" fmla="*/ 2832847 w 2832847"/>
                <a:gd name="connsiteY2" fmla="*/ 1183343 h 11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2847" h="1183343">
                  <a:moveTo>
                    <a:pt x="0" y="1174379"/>
                  </a:moveTo>
                  <a:cubicBezTo>
                    <a:pt x="503517" y="586443"/>
                    <a:pt x="1007035" y="-1492"/>
                    <a:pt x="1479176" y="2"/>
                  </a:cubicBezTo>
                  <a:cubicBezTo>
                    <a:pt x="1951317" y="1496"/>
                    <a:pt x="2492188" y="1175872"/>
                    <a:pt x="2832847" y="1183343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>
                <a:solidFill>
                  <a:srgbClr val="FF0000"/>
                </a:solidFill>
              </a:endParaRPr>
            </a:p>
          </p:txBody>
        </p:sp>
        <p:sp>
          <p:nvSpPr>
            <p:cNvPr id="155" name="Forme libre : forme 154">
              <a:extLst>
                <a:ext uri="{FF2B5EF4-FFF2-40B4-BE49-F238E27FC236}">
                  <a16:creationId xmlns:a16="http://schemas.microsoft.com/office/drawing/2014/main" id="{B0924603-A097-44D8-9E26-4889F779302E}"/>
                </a:ext>
              </a:extLst>
            </p:cNvPr>
            <p:cNvSpPr/>
            <p:nvPr/>
          </p:nvSpPr>
          <p:spPr>
            <a:xfrm flipH="1">
              <a:off x="7491901" y="2793370"/>
              <a:ext cx="3495564" cy="1866827"/>
            </a:xfrm>
            <a:custGeom>
              <a:avLst/>
              <a:gdLst>
                <a:gd name="connsiteX0" fmla="*/ 0 w 1667435"/>
                <a:gd name="connsiteY0" fmla="*/ 0 h 1129553"/>
                <a:gd name="connsiteX1" fmla="*/ 385482 w 1667435"/>
                <a:gd name="connsiteY1" fmla="*/ 806824 h 1129553"/>
                <a:gd name="connsiteX2" fmla="*/ 1667435 w 1667435"/>
                <a:gd name="connsiteY2" fmla="*/ 1129553 h 112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7435" h="1129553">
                  <a:moveTo>
                    <a:pt x="0" y="0"/>
                  </a:moveTo>
                  <a:cubicBezTo>
                    <a:pt x="53788" y="309282"/>
                    <a:pt x="107576" y="618565"/>
                    <a:pt x="385482" y="806824"/>
                  </a:cubicBezTo>
                  <a:cubicBezTo>
                    <a:pt x="663388" y="995083"/>
                    <a:pt x="1477682" y="1113118"/>
                    <a:pt x="1667435" y="112955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7188" name="ZoneTexte 155">
              <a:extLst>
                <a:ext uri="{FF2B5EF4-FFF2-40B4-BE49-F238E27FC236}">
                  <a16:creationId xmlns:a16="http://schemas.microsoft.com/office/drawing/2014/main" id="{EC4BA4F9-A741-4F9C-AC11-CC16BA0856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0941" y="2750273"/>
              <a:ext cx="1019143" cy="338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 dirty="0">
                  <a:latin typeface="+mn-lt"/>
                </a:rPr>
                <a:t>NO</a:t>
              </a:r>
              <a:r>
                <a:rPr lang="fr-FR" altLang="fr-FR" sz="1600" baseline="-25000" dirty="0">
                  <a:latin typeface="+mn-lt"/>
                </a:rPr>
                <a:t>3</a:t>
              </a:r>
              <a:r>
                <a:rPr lang="fr-FR" altLang="fr-FR" sz="1600" dirty="0">
                  <a:latin typeface="+mn-lt"/>
                </a:rPr>
                <a:t> flux</a:t>
              </a:r>
            </a:p>
          </p:txBody>
        </p:sp>
        <p:sp>
          <p:nvSpPr>
            <p:cNvPr id="7189" name="ZoneTexte 156">
              <a:extLst>
                <a:ext uri="{FF2B5EF4-FFF2-40B4-BE49-F238E27FC236}">
                  <a16:creationId xmlns:a16="http://schemas.microsoft.com/office/drawing/2014/main" id="{CE2B08EA-FF78-4E45-B526-0BB690802C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0272" y="3407485"/>
              <a:ext cx="1001821" cy="338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>
                  <a:latin typeface="+mn-lt"/>
                </a:rPr>
                <a:t>N</a:t>
              </a:r>
              <a:r>
                <a:rPr lang="fr-FR" altLang="fr-FR" sz="1600" baseline="-25000">
                  <a:latin typeface="+mn-lt"/>
                </a:rPr>
                <a:t>2</a:t>
              </a:r>
              <a:r>
                <a:rPr lang="fr-FR" altLang="fr-FR" sz="1600">
                  <a:latin typeface="+mn-lt"/>
                </a:rPr>
                <a:t>O flux</a:t>
              </a:r>
            </a:p>
          </p:txBody>
        </p:sp>
        <p:sp>
          <p:nvSpPr>
            <p:cNvPr id="7190" name="ZoneTexte 157">
              <a:extLst>
                <a:ext uri="{FF2B5EF4-FFF2-40B4-BE49-F238E27FC236}">
                  <a16:creationId xmlns:a16="http://schemas.microsoft.com/office/drawing/2014/main" id="{750E312B-3DB5-4BAA-B785-AFBBC129E3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2525" y="2648479"/>
              <a:ext cx="816597" cy="338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600">
                  <a:latin typeface="+mn-lt"/>
                </a:rPr>
                <a:t>N</a:t>
              </a:r>
              <a:r>
                <a:rPr lang="fr-FR" altLang="fr-FR" sz="1600" baseline="-25000">
                  <a:latin typeface="+mn-lt"/>
                </a:rPr>
                <a:t>2</a:t>
              </a:r>
              <a:r>
                <a:rPr lang="fr-FR" altLang="fr-FR" sz="1600">
                  <a:latin typeface="+mn-lt"/>
                </a:rPr>
                <a:t> flux</a:t>
              </a:r>
            </a:p>
          </p:txBody>
        </p:sp>
      </p:grpSp>
      <p:sp>
        <p:nvSpPr>
          <p:cNvPr id="95" name="Titre 1">
            <a:extLst>
              <a:ext uri="{FF2B5EF4-FFF2-40B4-BE49-F238E27FC236}">
                <a16:creationId xmlns:a16="http://schemas.microsoft.com/office/drawing/2014/main" id="{F282AC67-9D05-45F4-ADDB-D087D6374D60}"/>
              </a:ext>
            </a:extLst>
          </p:cNvPr>
          <p:cNvSpPr txBox="1">
            <a:spLocks/>
          </p:cNvSpPr>
          <p:nvPr/>
        </p:nvSpPr>
        <p:spPr>
          <a:xfrm>
            <a:off x="0" y="-3174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Material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 &amp; Methods: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In situ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measurements</a:t>
            </a:r>
            <a:endParaRPr lang="fr-F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DBE7101-3B31-432B-B1FB-5C76188A11CF}"/>
              </a:ext>
            </a:extLst>
          </p:cNvPr>
          <p:cNvGrpSpPr/>
          <p:nvPr/>
        </p:nvGrpSpPr>
        <p:grpSpPr>
          <a:xfrm>
            <a:off x="7389624" y="4250589"/>
            <a:ext cx="2968812" cy="251215"/>
            <a:chOff x="7398362" y="4533627"/>
            <a:chExt cx="2968812" cy="251215"/>
          </a:xfrm>
        </p:grpSpPr>
        <p:sp>
          <p:nvSpPr>
            <p:cNvPr id="103" name="Signe de multiplication 102">
              <a:extLst>
                <a:ext uri="{FF2B5EF4-FFF2-40B4-BE49-F238E27FC236}">
                  <a16:creationId xmlns:a16="http://schemas.microsoft.com/office/drawing/2014/main" id="{C9CC2648-F4A5-48EC-B01B-F2E38F5E351F}"/>
                </a:ext>
              </a:extLst>
            </p:cNvPr>
            <p:cNvSpPr/>
            <p:nvPr/>
          </p:nvSpPr>
          <p:spPr bwMode="auto">
            <a:xfrm>
              <a:off x="7398362" y="4543425"/>
              <a:ext cx="246062" cy="228599"/>
            </a:xfrm>
            <a:prstGeom prst="mathMultiply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04" name="Signe de multiplication 103">
              <a:extLst>
                <a:ext uri="{FF2B5EF4-FFF2-40B4-BE49-F238E27FC236}">
                  <a16:creationId xmlns:a16="http://schemas.microsoft.com/office/drawing/2014/main" id="{6560FE7D-1863-43CC-9D90-F2E51723175B}"/>
                </a:ext>
              </a:extLst>
            </p:cNvPr>
            <p:cNvSpPr/>
            <p:nvPr/>
          </p:nvSpPr>
          <p:spPr bwMode="auto">
            <a:xfrm>
              <a:off x="7605713" y="4537075"/>
              <a:ext cx="246062" cy="228599"/>
            </a:xfrm>
            <a:prstGeom prst="mathMultiply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05" name="Signe de multiplication 104">
              <a:extLst>
                <a:ext uri="{FF2B5EF4-FFF2-40B4-BE49-F238E27FC236}">
                  <a16:creationId xmlns:a16="http://schemas.microsoft.com/office/drawing/2014/main" id="{EC1FE891-5101-462A-9C43-05EADB937D71}"/>
                </a:ext>
              </a:extLst>
            </p:cNvPr>
            <p:cNvSpPr/>
            <p:nvPr/>
          </p:nvSpPr>
          <p:spPr bwMode="auto">
            <a:xfrm>
              <a:off x="7834319" y="4533627"/>
              <a:ext cx="246062" cy="228599"/>
            </a:xfrm>
            <a:prstGeom prst="mathMultiply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06" name="Signe de multiplication 105">
              <a:extLst>
                <a:ext uri="{FF2B5EF4-FFF2-40B4-BE49-F238E27FC236}">
                  <a16:creationId xmlns:a16="http://schemas.microsoft.com/office/drawing/2014/main" id="{9B8D1AD2-EAAB-45B1-9A34-0F5B745F6762}"/>
                </a:ext>
              </a:extLst>
            </p:cNvPr>
            <p:cNvSpPr/>
            <p:nvPr/>
          </p:nvSpPr>
          <p:spPr bwMode="auto">
            <a:xfrm>
              <a:off x="9685155" y="4556243"/>
              <a:ext cx="246062" cy="228599"/>
            </a:xfrm>
            <a:prstGeom prst="mathMultiply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07" name="Signe de multiplication 106">
              <a:extLst>
                <a:ext uri="{FF2B5EF4-FFF2-40B4-BE49-F238E27FC236}">
                  <a16:creationId xmlns:a16="http://schemas.microsoft.com/office/drawing/2014/main" id="{9CF42415-A08B-4DC2-9C77-2A45073101E4}"/>
                </a:ext>
              </a:extLst>
            </p:cNvPr>
            <p:cNvSpPr/>
            <p:nvPr/>
          </p:nvSpPr>
          <p:spPr bwMode="auto">
            <a:xfrm>
              <a:off x="9892506" y="4549893"/>
              <a:ext cx="246062" cy="228599"/>
            </a:xfrm>
            <a:prstGeom prst="mathMultiply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0" name="Signe de multiplication 109">
              <a:extLst>
                <a:ext uri="{FF2B5EF4-FFF2-40B4-BE49-F238E27FC236}">
                  <a16:creationId xmlns:a16="http://schemas.microsoft.com/office/drawing/2014/main" id="{44BAC952-763C-4E7D-AEA5-A86CE42D98E5}"/>
                </a:ext>
              </a:extLst>
            </p:cNvPr>
            <p:cNvSpPr/>
            <p:nvPr/>
          </p:nvSpPr>
          <p:spPr bwMode="auto">
            <a:xfrm>
              <a:off x="10121112" y="4546445"/>
              <a:ext cx="246062" cy="228599"/>
            </a:xfrm>
            <a:prstGeom prst="mathMultiply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C0DFC55D-CE1D-45F6-8D29-E15CA02288B8}"/>
              </a:ext>
            </a:extLst>
          </p:cNvPr>
          <p:cNvGrpSpPr/>
          <p:nvPr/>
        </p:nvGrpSpPr>
        <p:grpSpPr>
          <a:xfrm>
            <a:off x="7399760" y="3747741"/>
            <a:ext cx="2958676" cy="714473"/>
            <a:chOff x="7399760" y="4025647"/>
            <a:chExt cx="2958676" cy="714473"/>
          </a:xfrm>
        </p:grpSpPr>
        <p:sp>
          <p:nvSpPr>
            <p:cNvPr id="100" name="Signe de multiplication 99">
              <a:extLst>
                <a:ext uri="{FF2B5EF4-FFF2-40B4-BE49-F238E27FC236}">
                  <a16:creationId xmlns:a16="http://schemas.microsoft.com/office/drawing/2014/main" id="{F9D74C1B-4AC2-4488-89BC-40B5193E99E3}"/>
                </a:ext>
              </a:extLst>
            </p:cNvPr>
            <p:cNvSpPr/>
            <p:nvPr/>
          </p:nvSpPr>
          <p:spPr bwMode="auto">
            <a:xfrm>
              <a:off x="7399760" y="4470948"/>
              <a:ext cx="246062" cy="228599"/>
            </a:xfrm>
            <a:prstGeom prst="mathMultiply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01" name="Signe de multiplication 100">
              <a:extLst>
                <a:ext uri="{FF2B5EF4-FFF2-40B4-BE49-F238E27FC236}">
                  <a16:creationId xmlns:a16="http://schemas.microsoft.com/office/drawing/2014/main" id="{8DA068D3-EC9E-4641-987D-EC9EFD727D96}"/>
                </a:ext>
              </a:extLst>
            </p:cNvPr>
            <p:cNvSpPr/>
            <p:nvPr/>
          </p:nvSpPr>
          <p:spPr bwMode="auto">
            <a:xfrm>
              <a:off x="7593171" y="4260596"/>
              <a:ext cx="246062" cy="228599"/>
            </a:xfrm>
            <a:prstGeom prst="mathMultiply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02" name="Signe de multiplication 101">
              <a:extLst>
                <a:ext uri="{FF2B5EF4-FFF2-40B4-BE49-F238E27FC236}">
                  <a16:creationId xmlns:a16="http://schemas.microsoft.com/office/drawing/2014/main" id="{57427329-83CB-4F9C-9991-AC98FF7699F2}"/>
                </a:ext>
              </a:extLst>
            </p:cNvPr>
            <p:cNvSpPr/>
            <p:nvPr/>
          </p:nvSpPr>
          <p:spPr bwMode="auto">
            <a:xfrm>
              <a:off x="7815461" y="4025647"/>
              <a:ext cx="246062" cy="228599"/>
            </a:xfrm>
            <a:prstGeom prst="mathMultiply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1" name="Signe de multiplication 110">
              <a:extLst>
                <a:ext uri="{FF2B5EF4-FFF2-40B4-BE49-F238E27FC236}">
                  <a16:creationId xmlns:a16="http://schemas.microsoft.com/office/drawing/2014/main" id="{A19A48F9-D208-44DF-81C0-BD68B7619E20}"/>
                </a:ext>
              </a:extLst>
            </p:cNvPr>
            <p:cNvSpPr/>
            <p:nvPr/>
          </p:nvSpPr>
          <p:spPr bwMode="auto">
            <a:xfrm>
              <a:off x="9752012" y="4184872"/>
              <a:ext cx="246062" cy="228599"/>
            </a:xfrm>
            <a:prstGeom prst="mathMultiply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2" name="Signe de multiplication 111">
              <a:extLst>
                <a:ext uri="{FF2B5EF4-FFF2-40B4-BE49-F238E27FC236}">
                  <a16:creationId xmlns:a16="http://schemas.microsoft.com/office/drawing/2014/main" id="{4EB5BFD7-99B6-4A67-8CB2-33F528DEEBB0}"/>
                </a:ext>
              </a:extLst>
            </p:cNvPr>
            <p:cNvSpPr/>
            <p:nvPr/>
          </p:nvSpPr>
          <p:spPr bwMode="auto">
            <a:xfrm>
              <a:off x="9913938" y="4369119"/>
              <a:ext cx="246062" cy="228599"/>
            </a:xfrm>
            <a:prstGeom prst="mathMultiply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3" name="Signe de multiplication 112">
              <a:extLst>
                <a:ext uri="{FF2B5EF4-FFF2-40B4-BE49-F238E27FC236}">
                  <a16:creationId xmlns:a16="http://schemas.microsoft.com/office/drawing/2014/main" id="{CEAD1E83-0971-433D-9704-718C4CB90360}"/>
                </a:ext>
              </a:extLst>
            </p:cNvPr>
            <p:cNvSpPr/>
            <p:nvPr/>
          </p:nvSpPr>
          <p:spPr bwMode="auto">
            <a:xfrm>
              <a:off x="10112374" y="4511521"/>
              <a:ext cx="246062" cy="228599"/>
            </a:xfrm>
            <a:prstGeom prst="mathMultiply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47C5D54-C2A3-4D34-AFED-C17446C716D8}"/>
              </a:ext>
            </a:extLst>
          </p:cNvPr>
          <p:cNvGrpSpPr/>
          <p:nvPr/>
        </p:nvGrpSpPr>
        <p:grpSpPr>
          <a:xfrm>
            <a:off x="7402327" y="3390807"/>
            <a:ext cx="2968625" cy="972351"/>
            <a:chOff x="7402327" y="3668713"/>
            <a:chExt cx="2968625" cy="972351"/>
          </a:xfrm>
        </p:grpSpPr>
        <p:sp>
          <p:nvSpPr>
            <p:cNvPr id="149" name="Signe de multiplication 148">
              <a:extLst>
                <a:ext uri="{FF2B5EF4-FFF2-40B4-BE49-F238E27FC236}">
                  <a16:creationId xmlns:a16="http://schemas.microsoft.com/office/drawing/2014/main" id="{9384B5C3-DC26-4DAB-B56C-4C10D78DC499}"/>
                </a:ext>
              </a:extLst>
            </p:cNvPr>
            <p:cNvSpPr/>
            <p:nvPr/>
          </p:nvSpPr>
          <p:spPr bwMode="auto">
            <a:xfrm>
              <a:off x="7809747" y="3668713"/>
              <a:ext cx="246062" cy="228599"/>
            </a:xfrm>
            <a:prstGeom prst="mathMultiply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97" name="Signe de multiplication 96">
              <a:extLst>
                <a:ext uri="{FF2B5EF4-FFF2-40B4-BE49-F238E27FC236}">
                  <a16:creationId xmlns:a16="http://schemas.microsoft.com/office/drawing/2014/main" id="{73D11341-B72C-4CF0-A88F-FEF123B4520E}"/>
                </a:ext>
              </a:extLst>
            </p:cNvPr>
            <p:cNvSpPr/>
            <p:nvPr/>
          </p:nvSpPr>
          <p:spPr bwMode="auto">
            <a:xfrm>
              <a:off x="7577973" y="4110039"/>
              <a:ext cx="246062" cy="228599"/>
            </a:xfrm>
            <a:prstGeom prst="mathMultiply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98" name="Signe de multiplication 97">
              <a:extLst>
                <a:ext uri="{FF2B5EF4-FFF2-40B4-BE49-F238E27FC236}">
                  <a16:creationId xmlns:a16="http://schemas.microsoft.com/office/drawing/2014/main" id="{C3F5D321-54B7-4900-A933-E32C37D63D9F}"/>
                </a:ext>
              </a:extLst>
            </p:cNvPr>
            <p:cNvSpPr/>
            <p:nvPr/>
          </p:nvSpPr>
          <p:spPr bwMode="auto">
            <a:xfrm>
              <a:off x="7402327" y="4412465"/>
              <a:ext cx="246062" cy="228599"/>
            </a:xfrm>
            <a:prstGeom prst="mathMultiply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4" name="Signe de multiplication 113">
              <a:extLst>
                <a:ext uri="{FF2B5EF4-FFF2-40B4-BE49-F238E27FC236}">
                  <a16:creationId xmlns:a16="http://schemas.microsoft.com/office/drawing/2014/main" id="{DAA886BB-B81D-4804-881F-B3E9464510BB}"/>
                </a:ext>
              </a:extLst>
            </p:cNvPr>
            <p:cNvSpPr/>
            <p:nvPr/>
          </p:nvSpPr>
          <p:spPr bwMode="auto">
            <a:xfrm>
              <a:off x="10124890" y="4242119"/>
              <a:ext cx="246062" cy="228599"/>
            </a:xfrm>
            <a:prstGeom prst="mathMultiply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5" name="Signe de multiplication 114">
              <a:extLst>
                <a:ext uri="{FF2B5EF4-FFF2-40B4-BE49-F238E27FC236}">
                  <a16:creationId xmlns:a16="http://schemas.microsoft.com/office/drawing/2014/main" id="{F93AD703-C1BD-4E25-8FB4-F364CB0558A0}"/>
                </a:ext>
              </a:extLst>
            </p:cNvPr>
            <p:cNvSpPr/>
            <p:nvPr/>
          </p:nvSpPr>
          <p:spPr bwMode="auto">
            <a:xfrm>
              <a:off x="9952513" y="4082799"/>
              <a:ext cx="246062" cy="228599"/>
            </a:xfrm>
            <a:prstGeom prst="mathMultiply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  <p:sp>
          <p:nvSpPr>
            <p:cNvPr id="116" name="Signe de multiplication 115">
              <a:extLst>
                <a:ext uri="{FF2B5EF4-FFF2-40B4-BE49-F238E27FC236}">
                  <a16:creationId xmlns:a16="http://schemas.microsoft.com/office/drawing/2014/main" id="{CF01FC56-35B9-4C32-8AE4-07F983B64FF4}"/>
                </a:ext>
              </a:extLst>
            </p:cNvPr>
            <p:cNvSpPr/>
            <p:nvPr/>
          </p:nvSpPr>
          <p:spPr bwMode="auto">
            <a:xfrm>
              <a:off x="9752012" y="3869608"/>
              <a:ext cx="246062" cy="228599"/>
            </a:xfrm>
            <a:prstGeom prst="mathMultiply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0477BE7E-8FDF-4F37-AF0B-A9FBBF4EE9B5}"/>
              </a:ext>
            </a:extLst>
          </p:cNvPr>
          <p:cNvSpPr/>
          <p:nvPr/>
        </p:nvSpPr>
        <p:spPr>
          <a:xfrm>
            <a:off x="7319964" y="4480164"/>
            <a:ext cx="391004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Examples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 of N</a:t>
            </a:r>
            <a:r>
              <a:rPr lang="fr-FR" sz="1600" i="1" baseline="-25000" dirty="0">
                <a:solidFill>
                  <a:schemeClr val="tx1"/>
                </a:solidFill>
                <a:latin typeface="+mn-lt"/>
              </a:rPr>
              <a:t>2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O fluxes </a:t>
            </a: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measured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 in situ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Preliminary </a:t>
            </a: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results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Validation of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experimental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setup</a:t>
            </a:r>
          </a:p>
        </p:txBody>
      </p:sp>
      <p:grpSp>
        <p:nvGrpSpPr>
          <p:cNvPr id="12296" name="Groupe 23">
            <a:extLst>
              <a:ext uri="{FF2B5EF4-FFF2-40B4-BE49-F238E27FC236}">
                <a16:creationId xmlns:a16="http://schemas.microsoft.com/office/drawing/2014/main" id="{64BB900F-B8D6-40A4-8D09-5BF1EBDC6E25}"/>
              </a:ext>
            </a:extLst>
          </p:cNvPr>
          <p:cNvGrpSpPr>
            <a:grpSpLocks/>
          </p:cNvGrpSpPr>
          <p:nvPr/>
        </p:nvGrpSpPr>
        <p:grpSpPr bwMode="auto">
          <a:xfrm>
            <a:off x="214313" y="6035353"/>
            <a:ext cx="5438153" cy="624665"/>
            <a:chOff x="7897527" y="6095635"/>
            <a:chExt cx="5439021" cy="625983"/>
          </a:xfrm>
        </p:grpSpPr>
        <p:sp>
          <p:nvSpPr>
            <p:cNvPr id="12352" name="ZoneTexte 24">
              <a:extLst>
                <a:ext uri="{FF2B5EF4-FFF2-40B4-BE49-F238E27FC236}">
                  <a16:creationId xmlns:a16="http://schemas.microsoft.com/office/drawing/2014/main" id="{6F5AFB89-1AB4-4DB1-A62A-76A2AE228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4363" y="6351507"/>
              <a:ext cx="4762185" cy="37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>
                  <a:latin typeface="+mn-lt"/>
                </a:rPr>
                <a:t>Variations </a:t>
              </a:r>
              <a:r>
                <a:rPr lang="fr-FR" altLang="fr-FR" sz="1800" b="1" dirty="0" err="1">
                  <a:latin typeface="+mn-lt"/>
                </a:rPr>
                <a:t>caused</a:t>
              </a:r>
              <a:r>
                <a:rPr lang="fr-FR" altLang="fr-FR" sz="1800" b="1" dirty="0">
                  <a:latin typeface="+mn-lt"/>
                </a:rPr>
                <a:t> by diurnal cycles?</a:t>
              </a:r>
            </a:p>
          </p:txBody>
        </p:sp>
        <p:sp>
          <p:nvSpPr>
            <p:cNvPr id="26" name="Flèche : angle droit 25">
              <a:extLst>
                <a:ext uri="{FF2B5EF4-FFF2-40B4-BE49-F238E27FC236}">
                  <a16:creationId xmlns:a16="http://schemas.microsoft.com/office/drawing/2014/main" id="{A7975AEE-4516-4C37-8A4B-8ADC87B18692}"/>
                </a:ext>
              </a:extLst>
            </p:cNvPr>
            <p:cNvSpPr/>
            <p:nvPr/>
          </p:nvSpPr>
          <p:spPr>
            <a:xfrm rot="5400000">
              <a:off x="7979592" y="6013570"/>
              <a:ext cx="512253" cy="676383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12297" name="Groupe 26">
            <a:extLst>
              <a:ext uri="{FF2B5EF4-FFF2-40B4-BE49-F238E27FC236}">
                <a16:creationId xmlns:a16="http://schemas.microsoft.com/office/drawing/2014/main" id="{EBE0DEE4-04F7-4D4F-80C9-0A3B58808D3B}"/>
              </a:ext>
            </a:extLst>
          </p:cNvPr>
          <p:cNvGrpSpPr>
            <a:grpSpLocks/>
          </p:cNvGrpSpPr>
          <p:nvPr/>
        </p:nvGrpSpPr>
        <p:grpSpPr bwMode="auto">
          <a:xfrm>
            <a:off x="6361113" y="6035671"/>
            <a:ext cx="5230812" cy="624347"/>
            <a:chOff x="7897527" y="6095635"/>
            <a:chExt cx="5231630" cy="626444"/>
          </a:xfrm>
        </p:grpSpPr>
        <p:sp>
          <p:nvSpPr>
            <p:cNvPr id="12350" name="ZoneTexte 27">
              <a:extLst>
                <a:ext uri="{FF2B5EF4-FFF2-40B4-BE49-F238E27FC236}">
                  <a16:creationId xmlns:a16="http://schemas.microsoft.com/office/drawing/2014/main" id="{D06CC7FE-B222-4AA9-97A0-74C58FEB07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4362" y="6351507"/>
              <a:ext cx="4554795" cy="370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>
                  <a:latin typeface="+mn-lt"/>
                </a:rPr>
                <a:t>Variations </a:t>
              </a:r>
              <a:r>
                <a:rPr lang="fr-FR" altLang="fr-FR" sz="1800" b="1" dirty="0" err="1">
                  <a:latin typeface="+mn-lt"/>
                </a:rPr>
                <a:t>caused</a:t>
              </a:r>
              <a:r>
                <a:rPr lang="fr-FR" altLang="fr-FR" sz="1800" b="1" dirty="0">
                  <a:latin typeface="+mn-lt"/>
                </a:rPr>
                <a:t> by </a:t>
              </a:r>
              <a:r>
                <a:rPr lang="fr-FR" altLang="fr-FR" sz="1800" b="1" dirty="0" err="1">
                  <a:latin typeface="+mn-lt"/>
                </a:rPr>
                <a:t>weather</a:t>
              </a:r>
              <a:r>
                <a:rPr lang="fr-FR" altLang="fr-FR" sz="1800" b="1" dirty="0">
                  <a:latin typeface="+mn-lt"/>
                </a:rPr>
                <a:t> changes?</a:t>
              </a:r>
            </a:p>
          </p:txBody>
        </p:sp>
        <p:sp>
          <p:nvSpPr>
            <p:cNvPr id="29" name="Flèche : angle droit 28">
              <a:extLst>
                <a:ext uri="{FF2B5EF4-FFF2-40B4-BE49-F238E27FC236}">
                  <a16:creationId xmlns:a16="http://schemas.microsoft.com/office/drawing/2014/main" id="{6EC4161C-D811-44E8-9B04-E188BC718649}"/>
                </a:ext>
              </a:extLst>
            </p:cNvPr>
            <p:cNvSpPr/>
            <p:nvPr/>
          </p:nvSpPr>
          <p:spPr>
            <a:xfrm rot="5400000">
              <a:off x="7979272" y="6013890"/>
              <a:ext cx="512892" cy="676381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4684A863-074C-47D8-9BFF-7B7867165439}"/>
              </a:ext>
            </a:extLst>
          </p:cNvPr>
          <p:cNvCxnSpPr>
            <a:cxnSpLocks/>
          </p:cNvCxnSpPr>
          <p:nvPr/>
        </p:nvCxnSpPr>
        <p:spPr>
          <a:xfrm>
            <a:off x="6096000" y="1760538"/>
            <a:ext cx="0" cy="495935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AE8283BE-0B44-4E7D-AE9B-37B95FC0876F}"/>
              </a:ext>
            </a:extLst>
          </p:cNvPr>
          <p:cNvGrpSpPr/>
          <p:nvPr/>
        </p:nvGrpSpPr>
        <p:grpSpPr>
          <a:xfrm>
            <a:off x="3560063" y="1723942"/>
            <a:ext cx="2319640" cy="1365491"/>
            <a:chOff x="3560063" y="1647742"/>
            <a:chExt cx="2319640" cy="1365491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138DDBBC-E9E2-4175-BC1C-05C2B59C623B}"/>
                </a:ext>
              </a:extLst>
            </p:cNvPr>
            <p:cNvGrpSpPr/>
            <p:nvPr/>
          </p:nvGrpSpPr>
          <p:grpSpPr>
            <a:xfrm>
              <a:off x="3560063" y="1647742"/>
              <a:ext cx="2319640" cy="1176526"/>
              <a:chOff x="3560063" y="1647742"/>
              <a:chExt cx="2319640" cy="1176526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C28A7DDB-E0FB-47BC-B559-1D621C60F3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34" t="69159" r="28897" b="3229"/>
              <a:stretch/>
            </p:blipFill>
            <p:spPr>
              <a:xfrm>
                <a:off x="3742654" y="1749425"/>
                <a:ext cx="2137049" cy="1074843"/>
              </a:xfrm>
              <a:prstGeom prst="rect">
                <a:avLst/>
              </a:prstGeom>
            </p:spPr>
          </p:pic>
          <p:sp>
            <p:nvSpPr>
              <p:cNvPr id="82" name="ZoneTexte 81">
                <a:extLst>
                  <a:ext uri="{FF2B5EF4-FFF2-40B4-BE49-F238E27FC236}">
                    <a16:creationId xmlns:a16="http://schemas.microsoft.com/office/drawing/2014/main" id="{FB50E1ED-0BD5-4EA1-B103-D15391E5E726}"/>
                  </a:ext>
                </a:extLst>
              </p:cNvPr>
              <p:cNvSpPr txBox="1"/>
              <p:nvPr/>
            </p:nvSpPr>
            <p:spPr>
              <a:xfrm rot="16200000">
                <a:off x="3080192" y="2127613"/>
                <a:ext cx="11751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800" dirty="0" err="1">
                    <a:latin typeface="+mn-lt"/>
                  </a:rPr>
                  <a:t>Soil</a:t>
                </a:r>
                <a:r>
                  <a:rPr lang="fr-FR" sz="800" dirty="0">
                    <a:latin typeface="+mn-lt"/>
                  </a:rPr>
                  <a:t> </a:t>
                </a:r>
                <a:r>
                  <a:rPr lang="fr-FR" sz="800" dirty="0" err="1">
                    <a:latin typeface="+mn-lt"/>
                  </a:rPr>
                  <a:t>temperature</a:t>
                </a:r>
                <a:r>
                  <a:rPr lang="fr-FR" sz="800" dirty="0">
                    <a:latin typeface="+mn-lt"/>
                  </a:rPr>
                  <a:t> (°C)</a:t>
                </a:r>
                <a:endParaRPr lang="en-GB" sz="800" dirty="0">
                  <a:latin typeface="+mn-lt"/>
                </a:endParaRPr>
              </a:p>
            </p:txBody>
          </p:sp>
        </p:grp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id="{BE4C7817-6967-4966-A846-54DC22C5E5A5}"/>
                </a:ext>
              </a:extLst>
            </p:cNvPr>
            <p:cNvSpPr txBox="1"/>
            <p:nvPr/>
          </p:nvSpPr>
          <p:spPr>
            <a:xfrm>
              <a:off x="4589104" y="1764194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Laiuse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Estonia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177B58BA-E8AE-4538-A66B-C066604F919D}"/>
                </a:ext>
              </a:extLst>
            </p:cNvPr>
            <p:cNvSpPr txBox="1"/>
            <p:nvPr/>
          </p:nvSpPr>
          <p:spPr>
            <a:xfrm>
              <a:off x="3945079" y="2797789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96" name="Groupe 95">
            <a:extLst>
              <a:ext uri="{FF2B5EF4-FFF2-40B4-BE49-F238E27FC236}">
                <a16:creationId xmlns:a16="http://schemas.microsoft.com/office/drawing/2014/main" id="{EED2D19A-E5E2-4246-B7AC-8AFAABB48B97}"/>
              </a:ext>
            </a:extLst>
          </p:cNvPr>
          <p:cNvGrpSpPr/>
          <p:nvPr/>
        </p:nvGrpSpPr>
        <p:grpSpPr>
          <a:xfrm>
            <a:off x="22036" y="1717674"/>
            <a:ext cx="2323978" cy="1366156"/>
            <a:chOff x="22036" y="1641474"/>
            <a:chExt cx="2323978" cy="1366156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437F3C16-1382-4F08-868A-B5ADD48B88E0}"/>
                </a:ext>
              </a:extLst>
            </p:cNvPr>
            <p:cNvGrpSpPr/>
            <p:nvPr/>
          </p:nvGrpSpPr>
          <p:grpSpPr>
            <a:xfrm>
              <a:off x="22036" y="1641474"/>
              <a:ext cx="2323978" cy="1183924"/>
              <a:chOff x="22036" y="1641474"/>
              <a:chExt cx="2323978" cy="1183924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A8DF7052-5B8C-4B39-8DEB-8B233F286B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33" t="69094" r="29276" b="2854"/>
              <a:stretch/>
            </p:blipFill>
            <p:spPr>
              <a:xfrm>
                <a:off x="208965" y="1749425"/>
                <a:ext cx="2137049" cy="1075973"/>
              </a:xfrm>
              <a:prstGeom prst="rect">
                <a:avLst/>
              </a:prstGeom>
            </p:spPr>
          </p:pic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064AAB96-72F9-49AD-A62D-21F6271DAEA0}"/>
                  </a:ext>
                </a:extLst>
              </p:cNvPr>
              <p:cNvSpPr txBox="1"/>
              <p:nvPr/>
            </p:nvSpPr>
            <p:spPr>
              <a:xfrm rot="16200000">
                <a:off x="-457835" y="2121345"/>
                <a:ext cx="11751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800" dirty="0" err="1">
                    <a:latin typeface="+mn-lt"/>
                  </a:rPr>
                  <a:t>Soil</a:t>
                </a:r>
                <a:r>
                  <a:rPr lang="fr-FR" sz="800" dirty="0">
                    <a:latin typeface="+mn-lt"/>
                  </a:rPr>
                  <a:t> </a:t>
                </a:r>
                <a:r>
                  <a:rPr lang="fr-FR" sz="800" dirty="0" err="1">
                    <a:latin typeface="+mn-lt"/>
                  </a:rPr>
                  <a:t>temperature</a:t>
                </a:r>
                <a:r>
                  <a:rPr lang="fr-FR" sz="800" dirty="0">
                    <a:latin typeface="+mn-lt"/>
                  </a:rPr>
                  <a:t> (°C)</a:t>
                </a:r>
                <a:endParaRPr lang="en-GB" sz="800" dirty="0">
                  <a:latin typeface="+mn-lt"/>
                </a:endParaRPr>
              </a:p>
            </p:txBody>
          </p:sp>
        </p:grp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62EB05DB-4D7E-4221-BB69-509E47790C73}"/>
                </a:ext>
              </a:extLst>
            </p:cNvPr>
            <p:cNvSpPr txBox="1"/>
            <p:nvPr/>
          </p:nvSpPr>
          <p:spPr>
            <a:xfrm>
              <a:off x="1066590" y="1757010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Dyle Valley (</a:t>
              </a:r>
              <a:r>
                <a:rPr lang="fr-FR" sz="800" dirty="0" err="1">
                  <a:latin typeface="+mn-lt"/>
                </a:rPr>
                <a:t>Belgium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27" name="ZoneTexte 126">
              <a:extLst>
                <a:ext uri="{FF2B5EF4-FFF2-40B4-BE49-F238E27FC236}">
                  <a16:creationId xmlns:a16="http://schemas.microsoft.com/office/drawing/2014/main" id="{866FCDAB-DCC5-4D15-BF1B-8FA57E6F7F88}"/>
                </a:ext>
              </a:extLst>
            </p:cNvPr>
            <p:cNvSpPr txBox="1"/>
            <p:nvPr/>
          </p:nvSpPr>
          <p:spPr>
            <a:xfrm>
              <a:off x="452673" y="2792186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97" name="Groupe 96">
            <a:extLst>
              <a:ext uri="{FF2B5EF4-FFF2-40B4-BE49-F238E27FC236}">
                <a16:creationId xmlns:a16="http://schemas.microsoft.com/office/drawing/2014/main" id="{081832BC-1BF0-4569-875B-A325D7FD6BEF}"/>
              </a:ext>
            </a:extLst>
          </p:cNvPr>
          <p:cNvGrpSpPr/>
          <p:nvPr/>
        </p:nvGrpSpPr>
        <p:grpSpPr>
          <a:xfrm>
            <a:off x="22036" y="3463638"/>
            <a:ext cx="2323978" cy="1362824"/>
            <a:chOff x="22036" y="3108759"/>
            <a:chExt cx="2323978" cy="1362824"/>
          </a:xfrm>
        </p:grpSpPr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C28DC0A1-53B5-4608-ADD9-492306AE1B6A}"/>
                </a:ext>
              </a:extLst>
            </p:cNvPr>
            <p:cNvGrpSpPr/>
            <p:nvPr/>
          </p:nvGrpSpPr>
          <p:grpSpPr>
            <a:xfrm>
              <a:off x="22036" y="3108759"/>
              <a:ext cx="2323978" cy="1210457"/>
              <a:chOff x="22036" y="3108759"/>
              <a:chExt cx="2323978" cy="1210457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95326106-B1E5-4624-BAA3-51E09DDD4B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00" t="69148" r="29296" b="3123"/>
              <a:stretch/>
            </p:blipFill>
            <p:spPr>
              <a:xfrm>
                <a:off x="209660" y="3227814"/>
                <a:ext cx="2136354" cy="1091402"/>
              </a:xfrm>
              <a:prstGeom prst="rect">
                <a:avLst/>
              </a:prstGeom>
            </p:spPr>
          </p:pic>
          <p:sp>
            <p:nvSpPr>
              <p:cNvPr id="81" name="ZoneTexte 80">
                <a:extLst>
                  <a:ext uri="{FF2B5EF4-FFF2-40B4-BE49-F238E27FC236}">
                    <a16:creationId xmlns:a16="http://schemas.microsoft.com/office/drawing/2014/main" id="{2AE9D231-2565-4517-A870-C7111277242E}"/>
                  </a:ext>
                </a:extLst>
              </p:cNvPr>
              <p:cNvSpPr txBox="1"/>
              <p:nvPr/>
            </p:nvSpPr>
            <p:spPr>
              <a:xfrm rot="16200000">
                <a:off x="-457835" y="3588630"/>
                <a:ext cx="11751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800" dirty="0" err="1">
                    <a:latin typeface="+mn-lt"/>
                  </a:rPr>
                  <a:t>Soil</a:t>
                </a:r>
                <a:r>
                  <a:rPr lang="fr-FR" sz="800" dirty="0">
                    <a:latin typeface="+mn-lt"/>
                  </a:rPr>
                  <a:t> </a:t>
                </a:r>
                <a:r>
                  <a:rPr lang="fr-FR" sz="800" dirty="0" err="1">
                    <a:latin typeface="+mn-lt"/>
                  </a:rPr>
                  <a:t>temperature</a:t>
                </a:r>
                <a:r>
                  <a:rPr lang="fr-FR" sz="800" dirty="0">
                    <a:latin typeface="+mn-lt"/>
                  </a:rPr>
                  <a:t> (°C)</a:t>
                </a:r>
                <a:endParaRPr lang="en-GB" sz="800" dirty="0">
                  <a:latin typeface="+mn-lt"/>
                </a:endParaRPr>
              </a:p>
            </p:txBody>
          </p:sp>
        </p:grpSp>
        <p:sp>
          <p:nvSpPr>
            <p:cNvPr id="91" name="ZoneTexte 90">
              <a:extLst>
                <a:ext uri="{FF2B5EF4-FFF2-40B4-BE49-F238E27FC236}">
                  <a16:creationId xmlns:a16="http://schemas.microsoft.com/office/drawing/2014/main" id="{33AEEA67-8031-4DCC-8E12-070880E9D7D1}"/>
                </a:ext>
              </a:extLst>
            </p:cNvPr>
            <p:cNvSpPr txBox="1"/>
            <p:nvPr/>
          </p:nvSpPr>
          <p:spPr>
            <a:xfrm>
              <a:off x="1062647" y="3219076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Lettosuo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Finland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28" name="ZoneTexte 127">
              <a:extLst>
                <a:ext uri="{FF2B5EF4-FFF2-40B4-BE49-F238E27FC236}">
                  <a16:creationId xmlns:a16="http://schemas.microsoft.com/office/drawing/2014/main" id="{2D1FC9BD-FF8B-4999-91BA-8F241593BADF}"/>
                </a:ext>
              </a:extLst>
            </p:cNvPr>
            <p:cNvSpPr txBox="1"/>
            <p:nvPr/>
          </p:nvSpPr>
          <p:spPr>
            <a:xfrm>
              <a:off x="475562" y="4256139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68FD2C8D-DB23-4699-B56E-E07B95CF8CB1}"/>
              </a:ext>
            </a:extLst>
          </p:cNvPr>
          <p:cNvGrpSpPr/>
          <p:nvPr/>
        </p:nvGrpSpPr>
        <p:grpSpPr>
          <a:xfrm>
            <a:off x="3560063" y="3463639"/>
            <a:ext cx="2319640" cy="1362823"/>
            <a:chOff x="3560063" y="3108760"/>
            <a:chExt cx="2319640" cy="1362823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372F25CB-C396-4013-B58C-E141FE2C1BAF}"/>
                </a:ext>
              </a:extLst>
            </p:cNvPr>
            <p:cNvGrpSpPr/>
            <p:nvPr/>
          </p:nvGrpSpPr>
          <p:grpSpPr>
            <a:xfrm>
              <a:off x="3560063" y="3108760"/>
              <a:ext cx="2319640" cy="1210456"/>
              <a:chOff x="3560063" y="3108760"/>
              <a:chExt cx="2319640" cy="1210456"/>
            </a:xfrm>
          </p:grpSpPr>
          <p:pic>
            <p:nvPicPr>
              <p:cNvPr id="9" name="Image 8">
                <a:extLst>
                  <a:ext uri="{FF2B5EF4-FFF2-40B4-BE49-F238E27FC236}">
                    <a16:creationId xmlns:a16="http://schemas.microsoft.com/office/drawing/2014/main" id="{90238972-91B3-45B8-9B59-0CDCC8ACDE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18" t="69197" r="28972" b="3160"/>
              <a:stretch/>
            </p:blipFill>
            <p:spPr>
              <a:xfrm>
                <a:off x="3743350" y="3229492"/>
                <a:ext cx="2136353" cy="1089724"/>
              </a:xfrm>
              <a:prstGeom prst="rect">
                <a:avLst/>
              </a:prstGeom>
            </p:spPr>
          </p:pic>
          <p:sp>
            <p:nvSpPr>
              <p:cNvPr id="83" name="ZoneTexte 82">
                <a:extLst>
                  <a:ext uri="{FF2B5EF4-FFF2-40B4-BE49-F238E27FC236}">
                    <a16:creationId xmlns:a16="http://schemas.microsoft.com/office/drawing/2014/main" id="{9089D645-5692-47A5-993B-0AC6D56186A5}"/>
                  </a:ext>
                </a:extLst>
              </p:cNvPr>
              <p:cNvSpPr txBox="1"/>
              <p:nvPr/>
            </p:nvSpPr>
            <p:spPr>
              <a:xfrm rot="16200000">
                <a:off x="3080192" y="3588631"/>
                <a:ext cx="11751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800" dirty="0" err="1">
                    <a:latin typeface="+mn-lt"/>
                  </a:rPr>
                  <a:t>Soil</a:t>
                </a:r>
                <a:r>
                  <a:rPr lang="fr-FR" sz="800" dirty="0">
                    <a:latin typeface="+mn-lt"/>
                  </a:rPr>
                  <a:t> </a:t>
                </a:r>
                <a:r>
                  <a:rPr lang="fr-FR" sz="800" dirty="0" err="1">
                    <a:latin typeface="+mn-lt"/>
                  </a:rPr>
                  <a:t>temperature</a:t>
                </a:r>
                <a:r>
                  <a:rPr lang="fr-FR" sz="800" dirty="0">
                    <a:latin typeface="+mn-lt"/>
                  </a:rPr>
                  <a:t> (°C)</a:t>
                </a:r>
                <a:endParaRPr lang="en-GB" sz="800" dirty="0">
                  <a:latin typeface="+mn-lt"/>
                </a:endParaRPr>
              </a:p>
            </p:txBody>
          </p:sp>
        </p:grpSp>
        <p:sp>
          <p:nvSpPr>
            <p:cNvPr id="93" name="ZoneTexte 92">
              <a:extLst>
                <a:ext uri="{FF2B5EF4-FFF2-40B4-BE49-F238E27FC236}">
                  <a16:creationId xmlns:a16="http://schemas.microsoft.com/office/drawing/2014/main" id="{E2A7E68D-9F14-4271-B557-3E319092983C}"/>
                </a:ext>
              </a:extLst>
            </p:cNvPr>
            <p:cNvSpPr txBox="1"/>
            <p:nvPr/>
          </p:nvSpPr>
          <p:spPr>
            <a:xfrm>
              <a:off x="4576809" y="3231884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Confluent-</a:t>
              </a:r>
              <a:r>
                <a:rPr lang="fr-FR" sz="800" dirty="0" err="1">
                  <a:latin typeface="+mn-lt"/>
                </a:rPr>
                <a:t>wet</a:t>
              </a:r>
              <a:r>
                <a:rPr lang="fr-FR" sz="800" dirty="0">
                  <a:latin typeface="+mn-lt"/>
                </a:rPr>
                <a:t> (France)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29" name="ZoneTexte 128">
              <a:extLst>
                <a:ext uri="{FF2B5EF4-FFF2-40B4-BE49-F238E27FC236}">
                  <a16:creationId xmlns:a16="http://schemas.microsoft.com/office/drawing/2014/main" id="{BFB9B2AC-5BEB-4C24-9A3A-EA1CD4170597}"/>
                </a:ext>
              </a:extLst>
            </p:cNvPr>
            <p:cNvSpPr txBox="1"/>
            <p:nvPr/>
          </p:nvSpPr>
          <p:spPr>
            <a:xfrm>
              <a:off x="3945079" y="4256139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F5BFC30C-0C99-4180-BE1D-9ADC22F49EB2}"/>
              </a:ext>
            </a:extLst>
          </p:cNvPr>
          <p:cNvGrpSpPr/>
          <p:nvPr/>
        </p:nvGrpSpPr>
        <p:grpSpPr>
          <a:xfrm>
            <a:off x="1873508" y="4891889"/>
            <a:ext cx="2336558" cy="1376296"/>
            <a:chOff x="1873508" y="4537010"/>
            <a:chExt cx="2336558" cy="1376296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57883726-AE0B-4713-8E6D-56B9E63D7664}"/>
                </a:ext>
              </a:extLst>
            </p:cNvPr>
            <p:cNvGrpSpPr/>
            <p:nvPr/>
          </p:nvGrpSpPr>
          <p:grpSpPr>
            <a:xfrm>
              <a:off x="1873508" y="4537010"/>
              <a:ext cx="2336558" cy="1211255"/>
              <a:chOff x="1873508" y="4537010"/>
              <a:chExt cx="2336558" cy="1211255"/>
            </a:xfrm>
          </p:grpSpPr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B9BDDF8B-C7C4-4AB9-97DF-FCAC039486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32" t="69314" r="29230" b="3149"/>
              <a:stretch/>
            </p:blipFill>
            <p:spPr>
              <a:xfrm>
                <a:off x="2073712" y="4658541"/>
                <a:ext cx="2136354" cy="1089724"/>
              </a:xfrm>
              <a:prstGeom prst="rect">
                <a:avLst/>
              </a:prstGeom>
            </p:spPr>
          </p:pic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598E99AA-2C85-4AF1-B03A-6697CBC5DA42}"/>
                  </a:ext>
                </a:extLst>
              </p:cNvPr>
              <p:cNvSpPr txBox="1"/>
              <p:nvPr/>
            </p:nvSpPr>
            <p:spPr>
              <a:xfrm rot="16200000">
                <a:off x="1393637" y="5016881"/>
                <a:ext cx="11751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800" dirty="0" err="1">
                    <a:latin typeface="+mn-lt"/>
                  </a:rPr>
                  <a:t>Soil</a:t>
                </a:r>
                <a:r>
                  <a:rPr lang="fr-FR" sz="800" dirty="0">
                    <a:latin typeface="+mn-lt"/>
                  </a:rPr>
                  <a:t> </a:t>
                </a:r>
                <a:r>
                  <a:rPr lang="fr-FR" sz="800" dirty="0" err="1">
                    <a:latin typeface="+mn-lt"/>
                  </a:rPr>
                  <a:t>temperature</a:t>
                </a:r>
                <a:r>
                  <a:rPr lang="fr-FR" sz="800" dirty="0">
                    <a:latin typeface="+mn-lt"/>
                  </a:rPr>
                  <a:t> (°C)</a:t>
                </a:r>
                <a:endParaRPr lang="en-GB" sz="800" dirty="0">
                  <a:latin typeface="+mn-lt"/>
                </a:endParaRPr>
              </a:p>
            </p:txBody>
          </p:sp>
        </p:grpSp>
        <p:sp>
          <p:nvSpPr>
            <p:cNvPr id="94" name="ZoneTexte 93">
              <a:extLst>
                <a:ext uri="{FF2B5EF4-FFF2-40B4-BE49-F238E27FC236}">
                  <a16:creationId xmlns:a16="http://schemas.microsoft.com/office/drawing/2014/main" id="{30C67281-ECF0-4B97-A01F-C9DD67CE926E}"/>
                </a:ext>
              </a:extLst>
            </p:cNvPr>
            <p:cNvSpPr txBox="1"/>
            <p:nvPr/>
          </p:nvSpPr>
          <p:spPr>
            <a:xfrm>
              <a:off x="2936890" y="4659881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Tordera</a:t>
              </a:r>
              <a:r>
                <a:rPr lang="fr-FR" sz="800" dirty="0">
                  <a:latin typeface="+mn-lt"/>
                </a:rPr>
                <a:t> (Spain)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30" name="ZoneTexte 129">
              <a:extLst>
                <a:ext uri="{FF2B5EF4-FFF2-40B4-BE49-F238E27FC236}">
                  <a16:creationId xmlns:a16="http://schemas.microsoft.com/office/drawing/2014/main" id="{36D6B057-15C9-40B6-B0D0-B9D4C7B11BBB}"/>
                </a:ext>
              </a:extLst>
            </p:cNvPr>
            <p:cNvSpPr txBox="1"/>
            <p:nvPr/>
          </p:nvSpPr>
          <p:spPr>
            <a:xfrm>
              <a:off x="2321123" y="5697862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D2676B33-CFAE-4479-A034-B4933DC55727}"/>
              </a:ext>
            </a:extLst>
          </p:cNvPr>
          <p:cNvGrpSpPr/>
          <p:nvPr/>
        </p:nvGrpSpPr>
        <p:grpSpPr>
          <a:xfrm>
            <a:off x="6377605" y="1655302"/>
            <a:ext cx="2325994" cy="1423330"/>
            <a:chOff x="6377605" y="1579102"/>
            <a:chExt cx="2325994" cy="1423330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8E3F4F5C-B053-4E43-A330-886DF4270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4" t="69088" r="29565" b="2872"/>
            <a:stretch/>
          </p:blipFill>
          <p:spPr>
            <a:xfrm>
              <a:off x="6568564" y="1750543"/>
              <a:ext cx="2135035" cy="1100457"/>
            </a:xfrm>
            <a:prstGeom prst="rect">
              <a:avLst/>
            </a:prstGeom>
          </p:spPr>
        </p:pic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F56D43E5-052F-43FE-B9AD-BE48B5312E81}"/>
                </a:ext>
              </a:extLst>
            </p:cNvPr>
            <p:cNvSpPr txBox="1"/>
            <p:nvPr/>
          </p:nvSpPr>
          <p:spPr>
            <a:xfrm rot="16200000">
              <a:off x="5799004" y="2157703"/>
              <a:ext cx="13726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Soil</a:t>
              </a:r>
              <a:r>
                <a:rPr lang="fr-FR" sz="800" dirty="0">
                  <a:latin typeface="+mn-lt"/>
                </a:rPr>
                <a:t> water content (0 to 1)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17" name="ZoneTexte 116">
              <a:extLst>
                <a:ext uri="{FF2B5EF4-FFF2-40B4-BE49-F238E27FC236}">
                  <a16:creationId xmlns:a16="http://schemas.microsoft.com/office/drawing/2014/main" id="{667959E9-7126-496B-91FD-3B097AC58F80}"/>
                </a:ext>
              </a:extLst>
            </p:cNvPr>
            <p:cNvSpPr txBox="1"/>
            <p:nvPr/>
          </p:nvSpPr>
          <p:spPr>
            <a:xfrm>
              <a:off x="6809034" y="2786988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31" name="ZoneTexte 130">
              <a:extLst>
                <a:ext uri="{FF2B5EF4-FFF2-40B4-BE49-F238E27FC236}">
                  <a16:creationId xmlns:a16="http://schemas.microsoft.com/office/drawing/2014/main" id="{09796A77-E3A3-4F75-8334-E2DC0B58450C}"/>
                </a:ext>
              </a:extLst>
            </p:cNvPr>
            <p:cNvSpPr txBox="1"/>
            <p:nvPr/>
          </p:nvSpPr>
          <p:spPr>
            <a:xfrm>
              <a:off x="7439242" y="1759747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Dyle Valley (</a:t>
              </a:r>
              <a:r>
                <a:rPr lang="fr-FR" sz="800" dirty="0" err="1">
                  <a:latin typeface="+mn-lt"/>
                </a:rPr>
                <a:t>Belgium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2275E6D0-EE20-4B58-9481-533286480E52}"/>
              </a:ext>
            </a:extLst>
          </p:cNvPr>
          <p:cNvGrpSpPr/>
          <p:nvPr/>
        </p:nvGrpSpPr>
        <p:grpSpPr>
          <a:xfrm>
            <a:off x="6377605" y="3389035"/>
            <a:ext cx="2326093" cy="1432229"/>
            <a:chOff x="6377605" y="3034156"/>
            <a:chExt cx="2326093" cy="1432229"/>
          </a:xfrm>
        </p:grpSpPr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8C579238-8953-48A4-AF46-89E8DB0F5F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2" t="69094" r="28822" b="2872"/>
            <a:stretch/>
          </p:blipFill>
          <p:spPr>
            <a:xfrm>
              <a:off x="6568466" y="3218926"/>
              <a:ext cx="2135232" cy="1100457"/>
            </a:xfrm>
            <a:prstGeom prst="rect">
              <a:avLst/>
            </a:prstGeom>
          </p:spPr>
        </p:pic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576607D9-1C79-4A63-9C72-1C32BB77AAD6}"/>
                </a:ext>
              </a:extLst>
            </p:cNvPr>
            <p:cNvSpPr txBox="1"/>
            <p:nvPr/>
          </p:nvSpPr>
          <p:spPr>
            <a:xfrm rot="16200000">
              <a:off x="5799004" y="3612757"/>
              <a:ext cx="13726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Soil</a:t>
              </a:r>
              <a:r>
                <a:rPr lang="fr-FR" sz="800" dirty="0">
                  <a:latin typeface="+mn-lt"/>
                </a:rPr>
                <a:t> water content (0 to 1)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0299D3A9-CA64-4383-BFBA-96F5C14FE85D}"/>
                </a:ext>
              </a:extLst>
            </p:cNvPr>
            <p:cNvSpPr txBox="1"/>
            <p:nvPr/>
          </p:nvSpPr>
          <p:spPr>
            <a:xfrm>
              <a:off x="6831923" y="4250941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32" name="ZoneTexte 131">
              <a:extLst>
                <a:ext uri="{FF2B5EF4-FFF2-40B4-BE49-F238E27FC236}">
                  <a16:creationId xmlns:a16="http://schemas.microsoft.com/office/drawing/2014/main" id="{AE4957C3-FBC7-4C46-A3CE-34E7356D506D}"/>
                </a:ext>
              </a:extLst>
            </p:cNvPr>
            <p:cNvSpPr txBox="1"/>
            <p:nvPr/>
          </p:nvSpPr>
          <p:spPr>
            <a:xfrm>
              <a:off x="7435299" y="3221813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Lettosuo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Finland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80" name="Groupe 79">
            <a:extLst>
              <a:ext uri="{FF2B5EF4-FFF2-40B4-BE49-F238E27FC236}">
                <a16:creationId xmlns:a16="http://schemas.microsoft.com/office/drawing/2014/main" id="{80C5B403-68CC-49EC-8D1F-366CAE84A4E1}"/>
              </a:ext>
            </a:extLst>
          </p:cNvPr>
          <p:cNvGrpSpPr/>
          <p:nvPr/>
        </p:nvGrpSpPr>
        <p:grpSpPr>
          <a:xfrm>
            <a:off x="9734773" y="1666179"/>
            <a:ext cx="2315419" cy="1418056"/>
            <a:chOff x="9734773" y="1589979"/>
            <a:chExt cx="2315419" cy="1418056"/>
          </a:xfrm>
        </p:grpSpPr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610C493C-7542-425F-96ED-F39A184172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8" t="69235" r="29564" b="2831"/>
            <a:stretch/>
          </p:blipFill>
          <p:spPr>
            <a:xfrm>
              <a:off x="9914958" y="1749425"/>
              <a:ext cx="2135234" cy="1101575"/>
            </a:xfrm>
            <a:prstGeom prst="rect">
              <a:avLst/>
            </a:prstGeom>
          </p:spPr>
        </p:pic>
        <p:sp>
          <p:nvSpPr>
            <p:cNvPr id="113" name="ZoneTexte 112">
              <a:extLst>
                <a:ext uri="{FF2B5EF4-FFF2-40B4-BE49-F238E27FC236}">
                  <a16:creationId xmlns:a16="http://schemas.microsoft.com/office/drawing/2014/main" id="{1C0F5535-0FD9-4A3E-98C7-DA2D063790AD}"/>
                </a:ext>
              </a:extLst>
            </p:cNvPr>
            <p:cNvSpPr txBox="1"/>
            <p:nvPr/>
          </p:nvSpPr>
          <p:spPr>
            <a:xfrm rot="16200000">
              <a:off x="9156172" y="2168580"/>
              <a:ext cx="13726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Soil</a:t>
              </a:r>
              <a:r>
                <a:rPr lang="fr-FR" sz="800" dirty="0">
                  <a:latin typeface="+mn-lt"/>
                </a:rPr>
                <a:t> water content (0 to 1)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16" name="ZoneTexte 115">
              <a:extLst>
                <a:ext uri="{FF2B5EF4-FFF2-40B4-BE49-F238E27FC236}">
                  <a16:creationId xmlns:a16="http://schemas.microsoft.com/office/drawing/2014/main" id="{DDBEF7AC-C6C4-4E73-8B6A-2E38401B7019}"/>
                </a:ext>
              </a:extLst>
            </p:cNvPr>
            <p:cNvSpPr txBox="1"/>
            <p:nvPr/>
          </p:nvSpPr>
          <p:spPr>
            <a:xfrm>
              <a:off x="10129990" y="2792591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33" name="ZoneTexte 132">
              <a:extLst>
                <a:ext uri="{FF2B5EF4-FFF2-40B4-BE49-F238E27FC236}">
                  <a16:creationId xmlns:a16="http://schemas.microsoft.com/office/drawing/2014/main" id="{7D066EC7-D226-4A9E-8A16-4D2F827FFE1C}"/>
                </a:ext>
              </a:extLst>
            </p:cNvPr>
            <p:cNvSpPr txBox="1"/>
            <p:nvPr/>
          </p:nvSpPr>
          <p:spPr>
            <a:xfrm>
              <a:off x="10771256" y="1757406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Laiuse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Estonia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9B61A569-A36A-4D17-BE6B-2C1339A2931A}"/>
              </a:ext>
            </a:extLst>
          </p:cNvPr>
          <p:cNvGrpSpPr/>
          <p:nvPr/>
        </p:nvGrpSpPr>
        <p:grpSpPr>
          <a:xfrm>
            <a:off x="9734773" y="3389034"/>
            <a:ext cx="2315419" cy="1432230"/>
            <a:chOff x="9734773" y="3034155"/>
            <a:chExt cx="2315419" cy="1432230"/>
          </a:xfrm>
        </p:grpSpPr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B1302F1B-29B8-448D-ACE8-8BF6670B91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3" t="69110" r="28744" b="2842"/>
            <a:stretch/>
          </p:blipFill>
          <p:spPr>
            <a:xfrm>
              <a:off x="9914958" y="3217641"/>
              <a:ext cx="2135234" cy="1101575"/>
            </a:xfrm>
            <a:prstGeom prst="rect">
              <a:avLst/>
            </a:prstGeom>
          </p:spPr>
        </p:pic>
        <p:sp>
          <p:nvSpPr>
            <p:cNvPr id="114" name="ZoneTexte 113">
              <a:extLst>
                <a:ext uri="{FF2B5EF4-FFF2-40B4-BE49-F238E27FC236}">
                  <a16:creationId xmlns:a16="http://schemas.microsoft.com/office/drawing/2014/main" id="{C1ED52F0-E3B8-49CB-A722-784F4D26F3DB}"/>
                </a:ext>
              </a:extLst>
            </p:cNvPr>
            <p:cNvSpPr txBox="1"/>
            <p:nvPr/>
          </p:nvSpPr>
          <p:spPr>
            <a:xfrm rot="16200000">
              <a:off x="9156172" y="3612756"/>
              <a:ext cx="13726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Soil</a:t>
              </a:r>
              <a:r>
                <a:rPr lang="fr-FR" sz="800" dirty="0">
                  <a:latin typeface="+mn-lt"/>
                </a:rPr>
                <a:t> water content (0 to 1)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CD1CCE97-EDC2-47DE-B2E2-7F40790750CB}"/>
                </a:ext>
              </a:extLst>
            </p:cNvPr>
            <p:cNvSpPr txBox="1"/>
            <p:nvPr/>
          </p:nvSpPr>
          <p:spPr>
            <a:xfrm>
              <a:off x="10129990" y="4250941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34" name="ZoneTexte 133">
              <a:extLst>
                <a:ext uri="{FF2B5EF4-FFF2-40B4-BE49-F238E27FC236}">
                  <a16:creationId xmlns:a16="http://schemas.microsoft.com/office/drawing/2014/main" id="{C6EB13F2-8CF9-47CE-A321-39201BF3C25B}"/>
                </a:ext>
              </a:extLst>
            </p:cNvPr>
            <p:cNvSpPr txBox="1"/>
            <p:nvPr/>
          </p:nvSpPr>
          <p:spPr>
            <a:xfrm>
              <a:off x="10758961" y="3225096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Confluent-</a:t>
              </a:r>
              <a:r>
                <a:rPr lang="fr-FR" sz="800" dirty="0" err="1">
                  <a:latin typeface="+mn-lt"/>
                </a:rPr>
                <a:t>wet</a:t>
              </a:r>
              <a:r>
                <a:rPr lang="fr-FR" sz="800" dirty="0">
                  <a:latin typeface="+mn-lt"/>
                </a:rPr>
                <a:t> (France)</a:t>
              </a:r>
              <a:endParaRPr lang="en-GB" sz="800" dirty="0">
                <a:latin typeface="+mn-lt"/>
              </a:endParaRPr>
            </a:p>
          </p:txBody>
        </p:sp>
      </p:grp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D4E33939-B3C8-44D1-B7C8-BA45C595C219}"/>
              </a:ext>
            </a:extLst>
          </p:cNvPr>
          <p:cNvGrpSpPr/>
          <p:nvPr/>
        </p:nvGrpSpPr>
        <p:grpSpPr>
          <a:xfrm>
            <a:off x="8073034" y="4826256"/>
            <a:ext cx="2317814" cy="1436731"/>
            <a:chOff x="8073034" y="4471377"/>
            <a:chExt cx="2317814" cy="1436731"/>
          </a:xfrm>
        </p:grpSpPr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5FBBE0E6-F37B-4D52-AC05-1725D08F71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7" t="69155" r="28590" b="2867"/>
            <a:stretch/>
          </p:blipFill>
          <p:spPr>
            <a:xfrm>
              <a:off x="8255614" y="4652256"/>
              <a:ext cx="2135234" cy="1100457"/>
            </a:xfrm>
            <a:prstGeom prst="rect">
              <a:avLst/>
            </a:prstGeom>
          </p:spPr>
        </p:pic>
        <p:sp>
          <p:nvSpPr>
            <p:cNvPr id="115" name="ZoneTexte 114">
              <a:extLst>
                <a:ext uri="{FF2B5EF4-FFF2-40B4-BE49-F238E27FC236}">
                  <a16:creationId xmlns:a16="http://schemas.microsoft.com/office/drawing/2014/main" id="{B01EB417-2075-41D3-8895-0637D645C2B2}"/>
                </a:ext>
              </a:extLst>
            </p:cNvPr>
            <p:cNvSpPr txBox="1"/>
            <p:nvPr/>
          </p:nvSpPr>
          <p:spPr>
            <a:xfrm rot="16200000">
              <a:off x="7494433" y="5049978"/>
              <a:ext cx="13726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Soil</a:t>
              </a:r>
              <a:r>
                <a:rPr lang="fr-FR" sz="800" dirty="0">
                  <a:latin typeface="+mn-lt"/>
                </a:rPr>
                <a:t> water content (0 to 1)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20" name="ZoneTexte 119">
              <a:extLst>
                <a:ext uri="{FF2B5EF4-FFF2-40B4-BE49-F238E27FC236}">
                  <a16:creationId xmlns:a16="http://schemas.microsoft.com/office/drawing/2014/main" id="{E981E80A-AFDF-438F-B41B-3F2E2487255E}"/>
                </a:ext>
              </a:extLst>
            </p:cNvPr>
            <p:cNvSpPr txBox="1"/>
            <p:nvPr/>
          </p:nvSpPr>
          <p:spPr>
            <a:xfrm>
              <a:off x="8506034" y="5692664"/>
              <a:ext cx="174042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>
                  <a:latin typeface="+mn-lt"/>
                </a:rPr>
                <a:t>Time relative to </a:t>
              </a:r>
              <a:r>
                <a:rPr lang="fr-FR" sz="800" dirty="0" err="1">
                  <a:latin typeface="+mn-lt"/>
                </a:rPr>
                <a:t>treatment</a:t>
              </a:r>
              <a:r>
                <a:rPr lang="fr-FR" sz="800" dirty="0">
                  <a:latin typeface="+mn-lt"/>
                </a:rPr>
                <a:t> (</a:t>
              </a:r>
              <a:r>
                <a:rPr lang="fr-FR" sz="800" dirty="0" err="1">
                  <a:latin typeface="+mn-lt"/>
                </a:rPr>
                <a:t>hour</a:t>
              </a:r>
              <a:r>
                <a:rPr lang="fr-FR" sz="800" dirty="0">
                  <a:latin typeface="+mn-lt"/>
                </a:rPr>
                <a:t>)</a:t>
              </a:r>
              <a:endParaRPr lang="en-GB" sz="800" dirty="0">
                <a:latin typeface="+mn-lt"/>
              </a:endParaRPr>
            </a:p>
          </p:txBody>
        </p:sp>
        <p:sp>
          <p:nvSpPr>
            <p:cNvPr id="135" name="ZoneTexte 134">
              <a:extLst>
                <a:ext uri="{FF2B5EF4-FFF2-40B4-BE49-F238E27FC236}">
                  <a16:creationId xmlns:a16="http://schemas.microsoft.com/office/drawing/2014/main" id="{9A68CA66-E24F-4BAC-8822-B9FDBBB64178}"/>
                </a:ext>
              </a:extLst>
            </p:cNvPr>
            <p:cNvSpPr txBox="1"/>
            <p:nvPr/>
          </p:nvSpPr>
          <p:spPr>
            <a:xfrm>
              <a:off x="9099992" y="4653093"/>
              <a:ext cx="12463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dirty="0" err="1">
                  <a:latin typeface="+mn-lt"/>
                </a:rPr>
                <a:t>Tordera</a:t>
              </a:r>
              <a:r>
                <a:rPr lang="fr-FR" sz="800" dirty="0">
                  <a:latin typeface="+mn-lt"/>
                </a:rPr>
                <a:t> (Spain)</a:t>
              </a:r>
              <a:endParaRPr lang="en-GB" sz="800" dirty="0">
                <a:latin typeface="+mn-lt"/>
              </a:endParaRPr>
            </a:p>
          </p:txBody>
        </p:sp>
      </p:grpSp>
      <p:sp>
        <p:nvSpPr>
          <p:cNvPr id="66" name="ZoneTexte 4">
            <a:extLst>
              <a:ext uri="{FF2B5EF4-FFF2-40B4-BE49-F238E27FC236}">
                <a16:creationId xmlns:a16="http://schemas.microsoft.com/office/drawing/2014/main" id="{675DF387-9B58-46BE-BD53-F9256D9C5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80907"/>
            <a:ext cx="1172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 err="1">
                <a:latin typeface="+mn-lt"/>
              </a:rPr>
              <a:t>Temperature</a:t>
            </a:r>
            <a:r>
              <a:rPr lang="fr-FR" altLang="fr-FR" sz="2400" dirty="0">
                <a:latin typeface="+mn-lt"/>
              </a:rPr>
              <a:t> and </a:t>
            </a:r>
            <a:r>
              <a:rPr lang="fr-FR" altLang="fr-FR" sz="2400" dirty="0" err="1">
                <a:latin typeface="+mn-lt"/>
              </a:rPr>
              <a:t>soil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humidity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were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often</a:t>
            </a:r>
            <a:r>
              <a:rPr lang="fr-FR" altLang="fr-FR" sz="2400" dirty="0">
                <a:latin typeface="+mn-lt"/>
              </a:rPr>
              <a:t> variable </a:t>
            </a:r>
            <a:r>
              <a:rPr lang="fr-FR" altLang="fr-FR" sz="2400" dirty="0" err="1">
                <a:latin typeface="+mn-lt"/>
              </a:rPr>
              <a:t>during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measurements</a:t>
            </a:r>
            <a:r>
              <a:rPr lang="fr-FR" altLang="fr-FR" sz="2400" dirty="0">
                <a:latin typeface="+mn-lt"/>
              </a:rPr>
              <a:t>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FF30535-49D5-442A-88B1-EF2EB5EE511D}"/>
              </a:ext>
            </a:extLst>
          </p:cNvPr>
          <p:cNvSpPr txBox="1"/>
          <p:nvPr/>
        </p:nvSpPr>
        <p:spPr>
          <a:xfrm>
            <a:off x="2119064" y="3023361"/>
            <a:ext cx="1811912" cy="432792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bg1"/>
                </a:solidFill>
              </a:rPr>
              <a:t>Temperature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9A1812BB-28CF-41CA-9A01-099CC96D2AFF}"/>
              </a:ext>
            </a:extLst>
          </p:cNvPr>
          <p:cNvSpPr txBox="1"/>
          <p:nvPr/>
        </p:nvSpPr>
        <p:spPr>
          <a:xfrm>
            <a:off x="8549603" y="3025707"/>
            <a:ext cx="1337148" cy="432792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chemeClr val="bg1"/>
                </a:solidFill>
              </a:rPr>
              <a:t>Humidity</a:t>
            </a:r>
            <a:endParaRPr lang="en-GB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Preliminary </a:t>
            </a: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results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Normalization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of N</a:t>
            </a:r>
            <a:r>
              <a:rPr lang="fr-FR" sz="3600" baseline="-25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O fluxes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72DE4A1-2065-458D-B76C-C3CC8F0ECB0F}"/>
              </a:ext>
            </a:extLst>
          </p:cNvPr>
          <p:cNvGrpSpPr/>
          <p:nvPr/>
        </p:nvGrpSpPr>
        <p:grpSpPr>
          <a:xfrm>
            <a:off x="604301" y="3379969"/>
            <a:ext cx="3873066" cy="2598446"/>
            <a:chOff x="4768090" y="1666326"/>
            <a:chExt cx="4359849" cy="3620922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F8D54B1A-D913-4C35-8756-70DE1818DE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2" t="3460" r="47405" b="18553"/>
            <a:stretch/>
          </p:blipFill>
          <p:spPr>
            <a:xfrm>
              <a:off x="5046133" y="1854200"/>
              <a:ext cx="2099733" cy="3149600"/>
            </a:xfrm>
            <a:prstGeom prst="rect">
              <a:avLst/>
            </a:prstGeom>
          </p:spPr>
        </p:pic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ED1134AE-BA64-4724-8A48-3CC3B8A9441B}"/>
                </a:ext>
              </a:extLst>
            </p:cNvPr>
            <p:cNvSpPr txBox="1"/>
            <p:nvPr/>
          </p:nvSpPr>
          <p:spPr>
            <a:xfrm>
              <a:off x="5340474" y="4916345"/>
              <a:ext cx="630123" cy="36455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>
                  <a:solidFill>
                    <a:srgbClr val="5B9BD5"/>
                  </a:solidFill>
                  <a:latin typeface="+mn-lt"/>
                </a:rPr>
                <a:t>Water</a:t>
              </a:r>
              <a:endParaRPr lang="en-GB" sz="1100" dirty="0">
                <a:solidFill>
                  <a:srgbClr val="5B9BD5"/>
                </a:solidFill>
                <a:latin typeface="+mn-lt"/>
              </a:endParaRP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D2D61304-8473-4A4D-8315-A8326A204889}"/>
                </a:ext>
              </a:extLst>
            </p:cNvPr>
            <p:cNvSpPr txBox="1"/>
            <p:nvPr/>
          </p:nvSpPr>
          <p:spPr>
            <a:xfrm>
              <a:off x="6062836" y="4922696"/>
              <a:ext cx="1189512" cy="36455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 err="1">
                  <a:solidFill>
                    <a:srgbClr val="ED7D31"/>
                  </a:solidFill>
                  <a:latin typeface="+mn-lt"/>
                </a:rPr>
                <a:t>Water+Nitrate</a:t>
              </a:r>
              <a:endParaRPr lang="en-GB" sz="1100" dirty="0">
                <a:solidFill>
                  <a:srgbClr val="ED7D31"/>
                </a:solidFill>
                <a:latin typeface="+mn-lt"/>
              </a:endParaRP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F7D438CE-FA5D-4B78-8484-274F79C76A3A}"/>
                </a:ext>
              </a:extLst>
            </p:cNvPr>
            <p:cNvSpPr txBox="1"/>
            <p:nvPr/>
          </p:nvSpPr>
          <p:spPr>
            <a:xfrm rot="16200000">
              <a:off x="3152661" y="3281755"/>
              <a:ext cx="3525348" cy="2944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>
                  <a:latin typeface="+mn-lt"/>
                </a:rPr>
                <a:t>N</a:t>
              </a:r>
              <a:r>
                <a:rPr lang="fr-FR" sz="1100" baseline="-25000" dirty="0">
                  <a:latin typeface="+mn-lt"/>
                </a:rPr>
                <a:t>2</a:t>
              </a:r>
              <a:r>
                <a:rPr lang="fr-FR" sz="1100" dirty="0">
                  <a:latin typeface="+mn-lt"/>
                </a:rPr>
                <a:t>O flux at t = 3 </a:t>
              </a:r>
              <a:r>
                <a:rPr lang="fr-FR" sz="1100" dirty="0" err="1">
                  <a:latin typeface="+mn-lt"/>
                </a:rPr>
                <a:t>hours</a:t>
              </a:r>
              <a:r>
                <a:rPr lang="fr-FR" sz="1100" dirty="0">
                  <a:latin typeface="+mn-lt"/>
                </a:rPr>
                <a:t> (µmol.m</a:t>
              </a:r>
              <a:r>
                <a:rPr lang="fr-FR" sz="1100" baseline="30000" dirty="0">
                  <a:latin typeface="+mn-lt"/>
                </a:rPr>
                <a:t>-3</a:t>
              </a:r>
              <a:r>
                <a:rPr lang="fr-FR" sz="1100" dirty="0">
                  <a:latin typeface="+mn-lt"/>
                </a:rPr>
                <a:t>.h</a:t>
              </a:r>
              <a:r>
                <a:rPr lang="fr-FR" sz="1100" baseline="30000" dirty="0">
                  <a:latin typeface="+mn-lt"/>
                </a:rPr>
                <a:t>-1</a:t>
              </a:r>
              <a:r>
                <a:rPr lang="fr-FR" sz="1100" dirty="0">
                  <a:latin typeface="+mn-lt"/>
                </a:rPr>
                <a:t>)</a:t>
              </a:r>
              <a:endParaRPr lang="en-GB" sz="1100" dirty="0">
                <a:latin typeface="+mn-lt"/>
              </a:endParaRP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221D7D48-627C-4547-BADE-08CD06056C36}"/>
                </a:ext>
              </a:extLst>
            </p:cNvPr>
            <p:cNvSpPr txBox="1"/>
            <p:nvPr/>
          </p:nvSpPr>
          <p:spPr>
            <a:xfrm>
              <a:off x="7474963" y="3128779"/>
              <a:ext cx="1652976" cy="600439"/>
            </a:xfrm>
            <a:prstGeom prst="rect">
              <a:avLst/>
            </a:prstGeom>
            <a:noFill/>
            <a:ln w="12700">
              <a:solidFill>
                <a:srgbClr val="C3C3C3"/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fr-FR" sz="1100" dirty="0">
                  <a:latin typeface="+mn-lt"/>
                </a:rPr>
                <a:t>        Raw flux</a:t>
              </a:r>
            </a:p>
            <a:p>
              <a:r>
                <a:rPr lang="fr-FR" sz="1100" dirty="0">
                  <a:latin typeface="+mn-lt"/>
                </a:rPr>
                <a:t>        </a:t>
              </a:r>
              <a:r>
                <a:rPr lang="fr-FR" sz="1100" dirty="0" err="1">
                  <a:latin typeface="+mn-lt"/>
                </a:rPr>
                <a:t>Normalized</a:t>
              </a:r>
              <a:r>
                <a:rPr lang="fr-FR" sz="1100" dirty="0">
                  <a:latin typeface="+mn-lt"/>
                </a:rPr>
                <a:t> flux</a:t>
              </a:r>
              <a:endParaRPr lang="en-GB" sz="1100" dirty="0"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3207329-6894-4335-82AC-4235319B6A4B}"/>
                </a:ext>
              </a:extLst>
            </p:cNvPr>
            <p:cNvSpPr/>
            <p:nvPr/>
          </p:nvSpPr>
          <p:spPr>
            <a:xfrm>
              <a:off x="7551163" y="3241235"/>
              <a:ext cx="195838" cy="1445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35C2B581-9440-42D9-8EA4-172BE449FD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38" t="51114" r="51820" b="46581"/>
            <a:stretch/>
          </p:blipFill>
          <p:spPr>
            <a:xfrm>
              <a:off x="7551163" y="3474047"/>
              <a:ext cx="195838" cy="1445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</p:pic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C4F28619-E7EB-4990-803F-AC12F941920F}"/>
              </a:ext>
            </a:extLst>
          </p:cNvPr>
          <p:cNvGrpSpPr/>
          <p:nvPr/>
        </p:nvGrpSpPr>
        <p:grpSpPr>
          <a:xfrm>
            <a:off x="0" y="1158272"/>
            <a:ext cx="12003088" cy="823317"/>
            <a:chOff x="0" y="1729772"/>
            <a:chExt cx="12003088" cy="8233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EC90D2CA-DD56-466E-9B4A-5B5AE4B1FE0D}"/>
                    </a:ext>
                  </a:extLst>
                </p:cNvPr>
                <p:cNvSpPr/>
                <p:nvPr/>
              </p:nvSpPr>
              <p:spPr>
                <a:xfrm>
                  <a:off x="3404968" y="2147785"/>
                  <a:ext cx="5193152" cy="40530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Denit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fr-FR" sz="1800" b="0" i="0" smtClean="0">
                                <a:latin typeface="Cambria Math" panose="02040503050406030204" pitchFamily="18" charset="0"/>
                              </a:rPr>
                              <m:t>measured</m:t>
                            </m:r>
                          </m:sub>
                        </m:sSub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Denit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pot</m:t>
                            </m:r>
                            <m:r>
                              <m:rPr>
                                <m:sty m:val="p"/>
                              </m:rPr>
                              <a:rPr lang="fr-FR" sz="1800" b="0" i="0" smtClean="0">
                                <a:latin typeface="Cambria Math" panose="02040503050406030204" pitchFamily="18" charset="0"/>
                              </a:rPr>
                              <m:t>ential</m:t>
                            </m:r>
                          </m:sub>
                        </m:sSub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∗</m:t>
                        </m:r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en-GB" sz="18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NO</m:t>
                                </m:r>
                              </m:e>
                              <m:sub>
                                <m: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</m:sup>
                            </m:sSubSup>
                          </m:sub>
                        </m:sSub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∗</m:t>
                        </m:r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Temp</m:t>
                            </m:r>
                          </m:sub>
                        </m:sSub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∗</m:t>
                        </m:r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Humid</m:t>
                            </m:r>
                          </m:sub>
                        </m:sSub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GB" sz="1800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EC90D2CA-DD56-466E-9B4A-5B5AE4B1FE0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4968" y="2147785"/>
                  <a:ext cx="5193152" cy="405304"/>
                </a:xfrm>
                <a:prstGeom prst="rect">
                  <a:avLst/>
                </a:prstGeom>
                <a:blipFill>
                  <a:blip r:embed="rId3"/>
                  <a:stretch>
                    <a:fillRect b="-6061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ZoneTexte 7">
              <a:extLst>
                <a:ext uri="{FF2B5EF4-FFF2-40B4-BE49-F238E27FC236}">
                  <a16:creationId xmlns:a16="http://schemas.microsoft.com/office/drawing/2014/main" id="{501623FE-80A2-4D2A-B309-0AFE422B50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729772"/>
              <a:ext cx="12003088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2400" dirty="0" err="1">
                  <a:latin typeface="+mn-lt"/>
                </a:rPr>
                <a:t>Denitrification</a:t>
              </a:r>
              <a:r>
                <a:rPr lang="fr-FR" altLang="fr-FR" sz="2400" dirty="0">
                  <a:latin typeface="+mn-lt"/>
                </a:rPr>
                <a:t> can </a:t>
              </a:r>
              <a:r>
                <a:rPr lang="fr-FR" altLang="fr-FR" sz="2400" dirty="0" err="1">
                  <a:latin typeface="+mn-lt"/>
                </a:rPr>
                <a:t>be</a:t>
              </a:r>
              <a:r>
                <a:rPr lang="fr-FR" altLang="fr-FR" sz="2400" dirty="0">
                  <a:latin typeface="+mn-lt"/>
                </a:rPr>
                <a:t> </a:t>
              </a:r>
              <a:r>
                <a:rPr lang="fr-FR" altLang="fr-FR" sz="2400" dirty="0" err="1">
                  <a:latin typeface="+mn-lt"/>
                </a:rPr>
                <a:t>expressed</a:t>
              </a:r>
              <a:r>
                <a:rPr lang="fr-FR" altLang="fr-FR" sz="2400" dirty="0">
                  <a:latin typeface="+mn-lt"/>
                </a:rPr>
                <a:t> </a:t>
              </a:r>
              <a:r>
                <a:rPr lang="fr-FR" altLang="fr-FR" sz="2400" dirty="0" err="1">
                  <a:latin typeface="+mn-lt"/>
                </a:rPr>
                <a:t>using</a:t>
              </a:r>
              <a:r>
                <a:rPr lang="fr-FR" altLang="fr-FR" sz="2400" dirty="0">
                  <a:latin typeface="+mn-lt"/>
                </a:rPr>
                <a:t> the NEMIS formulation: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0C8C193-5523-4264-A706-836C5BFC44EB}"/>
                </a:ext>
              </a:extLst>
            </p:cNvPr>
            <p:cNvSpPr/>
            <p:nvPr/>
          </p:nvSpPr>
          <p:spPr>
            <a:xfrm>
              <a:off x="8734902" y="2106255"/>
              <a:ext cx="2797562" cy="416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r-FR" sz="1600" i="1" dirty="0">
                  <a:solidFill>
                    <a:schemeClr val="tx1"/>
                  </a:solidFill>
                  <a:latin typeface="+mn-lt"/>
                </a:rPr>
                <a:t>(</a:t>
              </a:r>
              <a:r>
                <a:rPr lang="fr-FR" sz="1600" i="1" dirty="0" err="1">
                  <a:solidFill>
                    <a:schemeClr val="tx1"/>
                  </a:solidFill>
                  <a:latin typeface="+mn-lt"/>
                </a:rPr>
                <a:t>Henault</a:t>
              </a:r>
              <a:r>
                <a:rPr lang="fr-FR" sz="1600" i="1" dirty="0">
                  <a:solidFill>
                    <a:schemeClr val="tx1"/>
                  </a:solidFill>
                  <a:latin typeface="+mn-lt"/>
                </a:rPr>
                <a:t> and Germon, 2000)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D66D4F30-0E03-44DF-9793-B8E702E19EA6}"/>
              </a:ext>
            </a:extLst>
          </p:cNvPr>
          <p:cNvGrpSpPr/>
          <p:nvPr/>
        </p:nvGrpSpPr>
        <p:grpSpPr>
          <a:xfrm>
            <a:off x="12350" y="2249367"/>
            <a:ext cx="12179650" cy="1137688"/>
            <a:chOff x="12350" y="2668467"/>
            <a:chExt cx="12179650" cy="11376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E17A64EB-6E00-4B1C-9B81-AE172E535B16}"/>
                    </a:ext>
                  </a:extLst>
                </p:cNvPr>
                <p:cNvSpPr/>
                <p:nvPr/>
              </p:nvSpPr>
              <p:spPr>
                <a:xfrm>
                  <a:off x="4138670" y="3114555"/>
                  <a:ext cx="3914661" cy="69160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GB" sz="1800" i="0">
                            <a:latin typeface="Cambria Math" panose="02040503050406030204" pitchFamily="18" charset="0"/>
                          </a:rPr>
                          <m:t>Normalized</m:t>
                        </m:r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 sz="1800" i="0"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a:rPr lang="en-GB" sz="18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GB" sz="1800" i="0">
                            <a:latin typeface="Cambria Math" panose="02040503050406030204" pitchFamily="18" charset="0"/>
                          </a:rPr>
                          <m:t>O</m:t>
                        </m:r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1800" i="0">
                            <a:latin typeface="Cambria Math" panose="02040503050406030204" pitchFamily="18" charset="0"/>
                          </a:rPr>
                          <m:t>flux</m:t>
                        </m:r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Denit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fr-FR" sz="1800" b="0" i="0" smtClean="0">
                                    <a:latin typeface="Cambria Math" panose="02040503050406030204" pitchFamily="18" charset="0"/>
                                  </a:rPr>
                                  <m:t>measured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GB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f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Temp</m:t>
                                </m:r>
                              </m:sub>
                            </m:sSub>
                            <m:r>
                              <a:rPr lang="en-GB" sz="1800" i="0">
                                <a:latin typeface="Cambria Math" panose="02040503050406030204" pitchFamily="18" charset="0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GB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f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GB" sz="1800" i="0">
                                    <a:latin typeface="Cambria Math" panose="02040503050406030204" pitchFamily="18" charset="0"/>
                                  </a:rPr>
                                  <m:t>Humid</m:t>
                                </m:r>
                              </m:sub>
                            </m:sSub>
                          </m:den>
                        </m:f>
                        <m:r>
                          <a:rPr lang="en-GB" sz="1800" i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GB" sz="1800" dirty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E17A64EB-6E00-4B1C-9B81-AE172E535B1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38670" y="3114555"/>
                  <a:ext cx="3914661" cy="69160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ZoneTexte 7">
              <a:extLst>
                <a:ext uri="{FF2B5EF4-FFF2-40B4-BE49-F238E27FC236}">
                  <a16:creationId xmlns:a16="http://schemas.microsoft.com/office/drawing/2014/main" id="{391BB744-E520-4652-B6B9-17C8A8E41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50" y="2668467"/>
              <a:ext cx="121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2400" dirty="0" err="1">
                  <a:latin typeface="+mn-lt"/>
                </a:rPr>
                <a:t>When</a:t>
              </a:r>
              <a:r>
                <a:rPr lang="fr-FR" altLang="fr-FR" sz="2400" dirty="0">
                  <a:latin typeface="+mn-lt"/>
                </a:rPr>
                <a:t> </a:t>
              </a:r>
              <a:r>
                <a:rPr lang="fr-FR" altLang="fr-FR" sz="2400" dirty="0" err="1">
                  <a:latin typeface="+mn-lt"/>
                </a:rPr>
                <a:t>eliminating</a:t>
              </a:r>
              <a:r>
                <a:rPr lang="fr-FR" altLang="fr-FR" sz="2400" dirty="0">
                  <a:latin typeface="+mn-lt"/>
                </a:rPr>
                <a:t> limitations due to </a:t>
              </a:r>
              <a:r>
                <a:rPr lang="fr-FR" altLang="fr-FR" sz="2400" dirty="0" err="1">
                  <a:latin typeface="+mn-lt"/>
                </a:rPr>
                <a:t>soil</a:t>
              </a:r>
              <a:r>
                <a:rPr lang="fr-FR" altLang="fr-FR" sz="2400" dirty="0">
                  <a:latin typeface="+mn-lt"/>
                </a:rPr>
                <a:t> </a:t>
              </a:r>
              <a:r>
                <a:rPr lang="fr-FR" altLang="fr-FR" sz="2400" dirty="0" err="1">
                  <a:latin typeface="+mn-lt"/>
                </a:rPr>
                <a:t>temperature</a:t>
              </a:r>
              <a:r>
                <a:rPr lang="fr-FR" altLang="fr-FR" sz="2400" dirty="0">
                  <a:latin typeface="+mn-lt"/>
                </a:rPr>
                <a:t> and </a:t>
              </a:r>
              <a:r>
                <a:rPr lang="fr-FR" altLang="fr-FR" sz="2400" dirty="0" err="1">
                  <a:latin typeface="+mn-lt"/>
                </a:rPr>
                <a:t>humidity</a:t>
              </a:r>
              <a:r>
                <a:rPr lang="fr-FR" altLang="fr-FR" sz="2400" dirty="0">
                  <a:latin typeface="+mn-lt"/>
                </a:rPr>
                <a:t>, the </a:t>
              </a:r>
              <a:r>
                <a:rPr lang="fr-FR" altLang="fr-FR" sz="2400" dirty="0" err="1">
                  <a:latin typeface="+mn-lt"/>
                </a:rPr>
                <a:t>normalized</a:t>
              </a:r>
              <a:r>
                <a:rPr lang="fr-FR" altLang="fr-FR" sz="2400" dirty="0">
                  <a:latin typeface="+mn-lt"/>
                </a:rPr>
                <a:t> flux </a:t>
              </a:r>
              <a:r>
                <a:rPr lang="fr-FR" altLang="fr-FR" sz="2400" dirty="0" err="1">
                  <a:latin typeface="+mn-lt"/>
                </a:rPr>
                <a:t>is</a:t>
              </a:r>
              <a:r>
                <a:rPr lang="fr-FR" altLang="fr-FR" sz="2400" dirty="0">
                  <a:latin typeface="+mn-lt"/>
                </a:rPr>
                <a:t>: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52B785C2-5590-41AA-A92C-7D3E8AFD630D}"/>
              </a:ext>
            </a:extLst>
          </p:cNvPr>
          <p:cNvSpPr/>
          <p:nvPr/>
        </p:nvSpPr>
        <p:spPr>
          <a:xfrm>
            <a:off x="0" y="5937164"/>
            <a:ext cx="5096268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600" i="1" dirty="0">
                <a:solidFill>
                  <a:schemeClr val="tx1"/>
                </a:solidFill>
                <a:latin typeface="+mn-lt"/>
              </a:rPr>
              <a:t>N</a:t>
            </a:r>
            <a:r>
              <a:rPr lang="fr-FR" sz="1600" i="1" baseline="-25000" dirty="0">
                <a:solidFill>
                  <a:schemeClr val="tx1"/>
                </a:solidFill>
                <a:latin typeface="+mn-lt"/>
              </a:rPr>
              <a:t>2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O fluxes post-</a:t>
            </a: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treatment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 in </a:t>
            </a: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Rottasniitunsuo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 (</a:t>
            </a: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Finland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36" name="ZoneTexte 24">
            <a:extLst>
              <a:ext uri="{FF2B5EF4-FFF2-40B4-BE49-F238E27FC236}">
                <a16:creationId xmlns:a16="http://schemas.microsoft.com/office/drawing/2014/main" id="{2A2E3DB0-E28C-4B81-B8B0-E0625E429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205" y="4291070"/>
            <a:ext cx="656789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>
                <a:latin typeface="+mn-lt"/>
              </a:rPr>
              <a:t>No visible </a:t>
            </a:r>
            <a:r>
              <a:rPr lang="fr-FR" altLang="fr-FR" sz="2000" dirty="0" err="1">
                <a:latin typeface="+mn-lt"/>
              </a:rPr>
              <a:t>difference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between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raw</a:t>
            </a:r>
            <a:r>
              <a:rPr lang="fr-FR" altLang="fr-FR" sz="2000" dirty="0">
                <a:latin typeface="+mn-lt"/>
              </a:rPr>
              <a:t> fluxes</a:t>
            </a: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endParaRPr lang="fr-FR" altLang="fr-FR" sz="2000" dirty="0">
              <a:latin typeface="+mn-lt"/>
            </a:endParaRP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>
                <a:latin typeface="+mn-lt"/>
              </a:rPr>
              <a:t>Significative </a:t>
            </a:r>
            <a:r>
              <a:rPr lang="fr-FR" altLang="fr-FR" sz="2000" dirty="0" err="1">
                <a:latin typeface="+mn-lt"/>
              </a:rPr>
              <a:t>difference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between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normalized</a:t>
            </a:r>
            <a:r>
              <a:rPr lang="fr-FR" altLang="fr-FR" sz="2000" dirty="0">
                <a:latin typeface="+mn-lt"/>
              </a:rPr>
              <a:t> fluxes</a:t>
            </a:r>
          </a:p>
        </p:txBody>
      </p:sp>
      <p:grpSp>
        <p:nvGrpSpPr>
          <p:cNvPr id="48" name="Groupe 23">
            <a:extLst>
              <a:ext uri="{FF2B5EF4-FFF2-40B4-BE49-F238E27FC236}">
                <a16:creationId xmlns:a16="http://schemas.microsoft.com/office/drawing/2014/main" id="{BD1EFE61-063A-4732-9A2C-EA69B6F47241}"/>
              </a:ext>
            </a:extLst>
          </p:cNvPr>
          <p:cNvGrpSpPr>
            <a:grpSpLocks/>
          </p:cNvGrpSpPr>
          <p:nvPr/>
        </p:nvGrpSpPr>
        <p:grpSpPr bwMode="auto">
          <a:xfrm>
            <a:off x="5611393" y="5474819"/>
            <a:ext cx="6258345" cy="624667"/>
            <a:chOff x="7897527" y="6095635"/>
            <a:chExt cx="6259345" cy="625984"/>
          </a:xfrm>
        </p:grpSpPr>
        <p:sp>
          <p:nvSpPr>
            <p:cNvPr id="49" name="ZoneTexte 24">
              <a:extLst>
                <a:ext uri="{FF2B5EF4-FFF2-40B4-BE49-F238E27FC236}">
                  <a16:creationId xmlns:a16="http://schemas.microsoft.com/office/drawing/2014/main" id="{125BEA2E-9322-4519-AFD4-823C39AFB7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4364" y="6351507"/>
              <a:ext cx="5582508" cy="37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 err="1">
                  <a:latin typeface="+mn-lt"/>
                </a:rPr>
                <a:t>Normalization</a:t>
              </a:r>
              <a:r>
                <a:rPr lang="fr-FR" altLang="fr-FR" sz="1800" b="1" dirty="0">
                  <a:latin typeface="+mn-lt"/>
                </a:rPr>
                <a:t> </a:t>
              </a:r>
              <a:r>
                <a:rPr lang="fr-FR" altLang="fr-FR" sz="1800" b="1" dirty="0" err="1">
                  <a:latin typeface="+mn-lt"/>
                </a:rPr>
                <a:t>is</a:t>
              </a:r>
              <a:r>
                <a:rPr lang="fr-FR" altLang="fr-FR" sz="1800" b="1" dirty="0">
                  <a:latin typeface="+mn-lt"/>
                </a:rPr>
                <a:t> essential to </a:t>
              </a:r>
              <a:r>
                <a:rPr lang="fr-FR" altLang="fr-FR" sz="1800" b="1" dirty="0" err="1">
                  <a:latin typeface="+mn-lt"/>
                </a:rPr>
                <a:t>analyze</a:t>
              </a:r>
              <a:r>
                <a:rPr lang="fr-FR" altLang="fr-FR" sz="1800" b="1" dirty="0">
                  <a:latin typeface="+mn-lt"/>
                </a:rPr>
                <a:t> </a:t>
              </a:r>
              <a:r>
                <a:rPr lang="fr-FR" altLang="fr-FR" sz="1800" b="1" dirty="0" err="1">
                  <a:latin typeface="+mn-lt"/>
                </a:rPr>
                <a:t>field</a:t>
              </a:r>
              <a:r>
                <a:rPr lang="fr-FR" altLang="fr-FR" sz="1800" b="1" dirty="0">
                  <a:latin typeface="+mn-lt"/>
                </a:rPr>
                <a:t> </a:t>
              </a:r>
              <a:r>
                <a:rPr lang="fr-FR" altLang="fr-FR" sz="1800" b="1" dirty="0" err="1">
                  <a:latin typeface="+mn-lt"/>
                </a:rPr>
                <a:t>results</a:t>
              </a:r>
              <a:endParaRPr lang="fr-FR" altLang="fr-FR" sz="1800" b="1" dirty="0">
                <a:latin typeface="+mn-lt"/>
              </a:endParaRPr>
            </a:p>
          </p:txBody>
        </p:sp>
        <p:sp>
          <p:nvSpPr>
            <p:cNvPr id="50" name="Flèche : angle droit 49">
              <a:extLst>
                <a:ext uri="{FF2B5EF4-FFF2-40B4-BE49-F238E27FC236}">
                  <a16:creationId xmlns:a16="http://schemas.microsoft.com/office/drawing/2014/main" id="{BF8A1303-FAB2-468F-80C8-127D6F821D0A}"/>
                </a:ext>
              </a:extLst>
            </p:cNvPr>
            <p:cNvSpPr/>
            <p:nvPr/>
          </p:nvSpPr>
          <p:spPr>
            <a:xfrm rot="5400000">
              <a:off x="7979592" y="6013570"/>
              <a:ext cx="512253" cy="676383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951860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Results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 &amp; Discussion: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Response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 to </a:t>
            </a:r>
            <a:r>
              <a:rPr lang="fr-FR" sz="3600" dirty="0" err="1">
                <a:solidFill>
                  <a:schemeClr val="accent6">
                    <a:lumMod val="75000"/>
                  </a:schemeClr>
                </a:solidFill>
              </a:rPr>
              <a:t>treatments</a:t>
            </a:r>
            <a:endParaRPr lang="fr-F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324" name="ZoneTexte 123">
            <a:extLst>
              <a:ext uri="{FF2B5EF4-FFF2-40B4-BE49-F238E27FC236}">
                <a16:creationId xmlns:a16="http://schemas.microsoft.com/office/drawing/2014/main" id="{E773D32F-20A8-40BB-996A-C4F3A0530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87" y="1239837"/>
            <a:ext cx="49498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+mn-lt"/>
              </a:rPr>
              <a:t>N</a:t>
            </a:r>
            <a:r>
              <a:rPr lang="fr-FR" altLang="fr-FR" sz="2400" baseline="-25000" dirty="0">
                <a:latin typeface="+mn-lt"/>
              </a:rPr>
              <a:t>2</a:t>
            </a:r>
            <a:r>
              <a:rPr lang="fr-FR" altLang="fr-FR" sz="2400" dirty="0">
                <a:latin typeface="+mn-lt"/>
              </a:rPr>
              <a:t>O flux post-</a:t>
            </a:r>
            <a:r>
              <a:rPr lang="fr-FR" altLang="fr-FR" sz="2400" dirty="0" err="1">
                <a:latin typeface="+mn-lt"/>
              </a:rPr>
              <a:t>treatment</a:t>
            </a:r>
            <a:r>
              <a:rPr lang="fr-FR" altLang="fr-FR" sz="2400" dirty="0">
                <a:latin typeface="+mn-lt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>
                <a:solidFill>
                  <a:srgbClr val="5B9BD5"/>
                </a:solidFill>
                <a:latin typeface="+mn-lt"/>
              </a:rPr>
              <a:t>Water</a:t>
            </a:r>
            <a:r>
              <a:rPr lang="fr-FR" altLang="fr-FR" sz="2400" dirty="0">
                <a:latin typeface="+mn-lt"/>
              </a:rPr>
              <a:t> versus </a:t>
            </a:r>
            <a:r>
              <a:rPr lang="fr-FR" altLang="fr-FR" sz="2400" dirty="0">
                <a:solidFill>
                  <a:srgbClr val="ED7D31"/>
                </a:solidFill>
                <a:latin typeface="+mn-lt"/>
              </a:rPr>
              <a:t>W+N </a:t>
            </a:r>
            <a:r>
              <a:rPr lang="fr-FR" sz="2400" dirty="0"/>
              <a:t>(µmol.m</a:t>
            </a:r>
            <a:r>
              <a:rPr lang="fr-FR" sz="2400" baseline="30000" dirty="0"/>
              <a:t>-3</a:t>
            </a:r>
            <a:r>
              <a:rPr lang="fr-FR" sz="2400" dirty="0"/>
              <a:t>.h</a:t>
            </a:r>
            <a:r>
              <a:rPr lang="fr-FR" sz="2400" baseline="30000" dirty="0"/>
              <a:t>-1</a:t>
            </a:r>
            <a:r>
              <a:rPr lang="fr-FR" sz="2400" dirty="0"/>
              <a:t>) </a:t>
            </a:r>
            <a:endParaRPr lang="fr-FR" altLang="fr-FR" sz="2400" dirty="0">
              <a:latin typeface="+mn-lt"/>
            </a:endParaRP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CA559F7A-A376-47B2-A8AA-91128DE01D2B}"/>
              </a:ext>
            </a:extLst>
          </p:cNvPr>
          <p:cNvSpPr txBox="1"/>
          <p:nvPr/>
        </p:nvSpPr>
        <p:spPr>
          <a:xfrm>
            <a:off x="6616700" y="1239837"/>
            <a:ext cx="49498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atin typeface="+mn-lt"/>
              </a:rPr>
              <a:t>N</a:t>
            </a:r>
            <a:r>
              <a:rPr lang="fr-FR" sz="2400" baseline="-25000" dirty="0">
                <a:latin typeface="+mn-lt"/>
              </a:rPr>
              <a:t>2</a:t>
            </a:r>
            <a:r>
              <a:rPr lang="fr-FR" sz="2400" dirty="0">
                <a:latin typeface="+mn-lt"/>
              </a:rPr>
              <a:t>O flux post-</a:t>
            </a:r>
            <a:r>
              <a:rPr lang="fr-FR" sz="2400" dirty="0" err="1">
                <a:latin typeface="+mn-lt"/>
              </a:rPr>
              <a:t>treatment</a:t>
            </a:r>
            <a:endParaRPr lang="fr-FR" sz="2400" dirty="0">
              <a:latin typeface="+mn-lt"/>
            </a:endParaRPr>
          </a:p>
          <a:p>
            <a:pPr algn="ctr">
              <a:defRPr/>
            </a:pPr>
            <a:r>
              <a:rPr lang="fr-FR" sz="2400" dirty="0">
                <a:solidFill>
                  <a:srgbClr val="ED7D31"/>
                </a:solidFill>
                <a:latin typeface="+mn-lt"/>
              </a:rPr>
              <a:t>W+N </a:t>
            </a:r>
            <a:r>
              <a:rPr lang="fr-FR" sz="2400" dirty="0">
                <a:latin typeface="+mn-lt"/>
              </a:rPr>
              <a:t>versus </a:t>
            </a:r>
            <a:r>
              <a:rPr lang="fr-FR" sz="2400" dirty="0">
                <a:solidFill>
                  <a:srgbClr val="819C38"/>
                </a:solidFill>
                <a:latin typeface="+mn-lt"/>
              </a:rPr>
              <a:t>W+N+C</a:t>
            </a:r>
            <a:r>
              <a:rPr lang="fr-FR" sz="24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fr-FR" sz="2400" dirty="0"/>
              <a:t>(µmol.m</a:t>
            </a:r>
            <a:r>
              <a:rPr lang="fr-FR" sz="2400" baseline="30000" dirty="0"/>
              <a:t>-3</a:t>
            </a:r>
            <a:r>
              <a:rPr lang="fr-FR" sz="2400" dirty="0"/>
              <a:t>.h</a:t>
            </a:r>
            <a:r>
              <a:rPr lang="fr-FR" sz="2400" baseline="30000" dirty="0"/>
              <a:t>-1</a:t>
            </a:r>
            <a:r>
              <a:rPr lang="fr-FR" sz="2400" dirty="0"/>
              <a:t>) </a:t>
            </a:r>
            <a:endParaRPr lang="fr-FR" sz="2400" dirty="0">
              <a:solidFill>
                <a:schemeClr val="accent6"/>
              </a:solidFill>
              <a:latin typeface="+mn-lt"/>
            </a:endParaRPr>
          </a:p>
        </p:txBody>
      </p:sp>
      <p:cxnSp>
        <p:nvCxnSpPr>
          <p:cNvPr id="116" name="Connecteur droit 115">
            <a:extLst>
              <a:ext uri="{FF2B5EF4-FFF2-40B4-BE49-F238E27FC236}">
                <a16:creationId xmlns:a16="http://schemas.microsoft.com/office/drawing/2014/main" id="{7D64D687-51C9-4801-AAA1-E659D24E7E05}"/>
              </a:ext>
            </a:extLst>
          </p:cNvPr>
          <p:cNvCxnSpPr>
            <a:cxnSpLocks/>
          </p:cNvCxnSpPr>
          <p:nvPr/>
        </p:nvCxnSpPr>
        <p:spPr>
          <a:xfrm>
            <a:off x="6096000" y="1684338"/>
            <a:ext cx="0" cy="495935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ZoneTexte 24">
            <a:extLst>
              <a:ext uri="{FF2B5EF4-FFF2-40B4-BE49-F238E27FC236}">
                <a16:creationId xmlns:a16="http://schemas.microsoft.com/office/drawing/2014/main" id="{3BCAFA74-8185-44B2-86DB-BE7DD8930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602" y="5518286"/>
            <a:ext cx="46592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 err="1">
                <a:latin typeface="+mn-lt"/>
              </a:rPr>
              <a:t>Higher</a:t>
            </a:r>
            <a:r>
              <a:rPr lang="fr-FR" altLang="fr-FR" sz="1800" dirty="0">
                <a:latin typeface="+mn-lt"/>
              </a:rPr>
              <a:t> fluxes for </a:t>
            </a:r>
            <a:r>
              <a:rPr lang="fr-FR" altLang="fr-FR" sz="1800" dirty="0" err="1">
                <a:latin typeface="+mn-lt"/>
              </a:rPr>
              <a:t>peatlands</a:t>
            </a:r>
            <a:r>
              <a:rPr lang="fr-FR" altLang="fr-FR" sz="1800" dirty="0">
                <a:latin typeface="+mn-lt"/>
              </a:rPr>
              <a:t> and </a:t>
            </a:r>
            <a:r>
              <a:rPr lang="fr-FR" altLang="fr-FR" sz="1800" dirty="0" err="1">
                <a:latin typeface="+mn-lt"/>
              </a:rPr>
              <a:t>floodplains</a:t>
            </a:r>
            <a:endParaRPr lang="fr-FR" altLang="fr-FR" sz="1800" dirty="0">
              <a:latin typeface="+mn-lt"/>
            </a:endParaRPr>
          </a:p>
        </p:txBody>
      </p:sp>
      <p:grpSp>
        <p:nvGrpSpPr>
          <p:cNvPr id="136" name="Groupe 135">
            <a:extLst>
              <a:ext uri="{FF2B5EF4-FFF2-40B4-BE49-F238E27FC236}">
                <a16:creationId xmlns:a16="http://schemas.microsoft.com/office/drawing/2014/main" id="{B456C4F5-207C-403A-A42F-27B2FC466073}"/>
              </a:ext>
            </a:extLst>
          </p:cNvPr>
          <p:cNvGrpSpPr/>
          <p:nvPr/>
        </p:nvGrpSpPr>
        <p:grpSpPr>
          <a:xfrm>
            <a:off x="85286" y="2367369"/>
            <a:ext cx="5909082" cy="3165677"/>
            <a:chOff x="4009829" y="1872454"/>
            <a:chExt cx="5909082" cy="3165677"/>
          </a:xfrm>
        </p:grpSpPr>
        <p:grpSp>
          <p:nvGrpSpPr>
            <p:cNvPr id="137" name="Groupe 136">
              <a:extLst>
                <a:ext uri="{FF2B5EF4-FFF2-40B4-BE49-F238E27FC236}">
                  <a16:creationId xmlns:a16="http://schemas.microsoft.com/office/drawing/2014/main" id="{C10B95BE-EA5D-4F4E-8835-D4BEC203CBC7}"/>
                </a:ext>
              </a:extLst>
            </p:cNvPr>
            <p:cNvGrpSpPr/>
            <p:nvPr/>
          </p:nvGrpSpPr>
          <p:grpSpPr>
            <a:xfrm>
              <a:off x="4009829" y="1872454"/>
              <a:ext cx="3910737" cy="3165677"/>
              <a:chOff x="4009829" y="1872454"/>
              <a:chExt cx="3910737" cy="3165677"/>
            </a:xfrm>
          </p:grpSpPr>
          <p:pic>
            <p:nvPicPr>
              <p:cNvPr id="145" name="Image 144">
                <a:extLst>
                  <a:ext uri="{FF2B5EF4-FFF2-40B4-BE49-F238E27FC236}">
                    <a16:creationId xmlns:a16="http://schemas.microsoft.com/office/drawing/2014/main" id="{651CD4FE-6A1C-4FFE-A39A-6BFF3D8269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79" t="3154" r="18782" b="3966"/>
              <a:stretch/>
            </p:blipFill>
            <p:spPr>
              <a:xfrm>
                <a:off x="4271433" y="1872454"/>
                <a:ext cx="3649133" cy="2904067"/>
              </a:xfrm>
              <a:prstGeom prst="rect">
                <a:avLst/>
              </a:prstGeom>
            </p:spPr>
          </p:pic>
          <p:sp>
            <p:nvSpPr>
              <p:cNvPr id="146" name="ZoneTexte 145">
                <a:extLst>
                  <a:ext uri="{FF2B5EF4-FFF2-40B4-BE49-F238E27FC236}">
                    <a16:creationId xmlns:a16="http://schemas.microsoft.com/office/drawing/2014/main" id="{95A3FCE9-009A-46D7-9AF2-B07534628B83}"/>
                  </a:ext>
                </a:extLst>
              </p:cNvPr>
              <p:cNvSpPr txBox="1"/>
              <p:nvPr/>
            </p:nvSpPr>
            <p:spPr>
              <a:xfrm rot="16200000">
                <a:off x="3589041" y="3193681"/>
                <a:ext cx="1103186" cy="26161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fr-FR" sz="1100" b="1" dirty="0" err="1">
                    <a:solidFill>
                      <a:srgbClr val="ED7D31"/>
                    </a:solidFill>
                    <a:latin typeface="+mn-lt"/>
                  </a:rPr>
                  <a:t>Water+Nitrate</a:t>
                </a:r>
                <a:endParaRPr lang="en-GB" sz="1100" b="1" dirty="0">
                  <a:solidFill>
                    <a:srgbClr val="ED7D31"/>
                  </a:solidFill>
                  <a:latin typeface="+mn-lt"/>
                </a:endParaRPr>
              </a:p>
            </p:txBody>
          </p:sp>
          <p:sp>
            <p:nvSpPr>
              <p:cNvPr id="147" name="ZoneTexte 146">
                <a:extLst>
                  <a:ext uri="{FF2B5EF4-FFF2-40B4-BE49-F238E27FC236}">
                    <a16:creationId xmlns:a16="http://schemas.microsoft.com/office/drawing/2014/main" id="{64C3FCEC-6A4E-42A1-9C06-886A1643A06C}"/>
                  </a:ext>
                </a:extLst>
              </p:cNvPr>
              <p:cNvSpPr txBox="1"/>
              <p:nvPr/>
            </p:nvSpPr>
            <p:spPr>
              <a:xfrm>
                <a:off x="5808103" y="4776521"/>
                <a:ext cx="575799" cy="26161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fr-FR" sz="1100" b="1" dirty="0">
                    <a:solidFill>
                      <a:srgbClr val="5B9BD5"/>
                    </a:solidFill>
                    <a:latin typeface="+mn-lt"/>
                  </a:rPr>
                  <a:t>Water</a:t>
                </a:r>
                <a:endParaRPr lang="en-GB" sz="1100" b="1" dirty="0">
                  <a:solidFill>
                    <a:srgbClr val="5B9BD5"/>
                  </a:solidFill>
                  <a:latin typeface="+mn-lt"/>
                </a:endParaRPr>
              </a:p>
            </p:txBody>
          </p:sp>
        </p:grpSp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id="{D9A08A3A-BD6C-42DE-925C-824208AA8A5A}"/>
                </a:ext>
              </a:extLst>
            </p:cNvPr>
            <p:cNvSpPr txBox="1"/>
            <p:nvPr/>
          </p:nvSpPr>
          <p:spPr>
            <a:xfrm>
              <a:off x="8212596" y="2781411"/>
              <a:ext cx="1706315" cy="938719"/>
            </a:xfrm>
            <a:prstGeom prst="rect">
              <a:avLst/>
            </a:prstGeom>
            <a:noFill/>
            <a:ln w="12700">
              <a:solidFill>
                <a:srgbClr val="C3C3C3"/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fr-FR" sz="1100" dirty="0">
                  <a:latin typeface="+mn-lt"/>
                </a:rPr>
                <a:t>        Alluvial </a:t>
              </a:r>
              <a:r>
                <a:rPr lang="fr-FR" sz="1100" dirty="0" err="1">
                  <a:latin typeface="+mn-lt"/>
                </a:rPr>
                <a:t>forest</a:t>
              </a:r>
              <a:endParaRPr lang="fr-FR" sz="1100" dirty="0">
                <a:latin typeface="+mn-lt"/>
              </a:endParaRPr>
            </a:p>
            <a:p>
              <a:r>
                <a:rPr lang="fr-FR" sz="1100" dirty="0">
                  <a:latin typeface="+mn-lt"/>
                </a:rPr>
                <a:t>        </a:t>
              </a:r>
              <a:r>
                <a:rPr lang="fr-FR" sz="1100" dirty="0" err="1">
                  <a:latin typeface="+mn-lt"/>
                </a:rPr>
                <a:t>Drained</a:t>
              </a:r>
              <a:r>
                <a:rPr lang="fr-FR" sz="1100" dirty="0">
                  <a:latin typeface="+mn-lt"/>
                </a:rPr>
                <a:t> </a:t>
              </a:r>
              <a:r>
                <a:rPr lang="fr-FR" sz="1100" dirty="0" err="1">
                  <a:latin typeface="+mn-lt"/>
                </a:rPr>
                <a:t>forest</a:t>
              </a:r>
              <a:endParaRPr lang="fr-FR" sz="1100" dirty="0">
                <a:latin typeface="+mn-lt"/>
              </a:endParaRPr>
            </a:p>
            <a:p>
              <a:r>
                <a:rPr lang="fr-FR" sz="1100" dirty="0">
                  <a:latin typeface="+mn-lt"/>
                </a:rPr>
                <a:t>        </a:t>
              </a:r>
              <a:r>
                <a:rPr lang="fr-FR" sz="1100" dirty="0" err="1">
                  <a:latin typeface="+mn-lt"/>
                </a:rPr>
                <a:t>Floodplain</a:t>
              </a:r>
              <a:endParaRPr lang="fr-FR" sz="1100" dirty="0">
                <a:latin typeface="+mn-lt"/>
              </a:endParaRPr>
            </a:p>
            <a:p>
              <a:r>
                <a:rPr lang="fr-FR" sz="1100" dirty="0">
                  <a:latin typeface="+mn-lt"/>
                </a:rPr>
                <a:t>        </a:t>
              </a:r>
              <a:r>
                <a:rPr lang="fr-FR" sz="1100" dirty="0" err="1">
                  <a:latin typeface="+mn-lt"/>
                </a:rPr>
                <a:t>Peatland</a:t>
              </a:r>
              <a:endParaRPr lang="fr-FR" sz="1100" dirty="0">
                <a:latin typeface="+mn-lt"/>
              </a:endParaRPr>
            </a:p>
            <a:p>
              <a:r>
                <a:rPr lang="fr-FR" sz="1100" dirty="0">
                  <a:latin typeface="+mn-lt"/>
                </a:rPr>
                <a:t>        </a:t>
              </a:r>
              <a:r>
                <a:rPr lang="fr-FR" sz="1100" dirty="0" err="1">
                  <a:latin typeface="+mn-lt"/>
                </a:rPr>
                <a:t>Mountain</a:t>
              </a:r>
              <a:r>
                <a:rPr lang="fr-FR" sz="1100" dirty="0">
                  <a:latin typeface="+mn-lt"/>
                </a:rPr>
                <a:t> </a:t>
              </a:r>
              <a:r>
                <a:rPr lang="fr-FR" sz="1100" dirty="0" err="1">
                  <a:latin typeface="+mn-lt"/>
                </a:rPr>
                <a:t>peatland</a:t>
              </a:r>
              <a:endParaRPr lang="en-GB" sz="1100" dirty="0">
                <a:latin typeface="+mn-lt"/>
              </a:endParaRPr>
            </a:p>
          </p:txBody>
        </p:sp>
        <p:sp>
          <p:nvSpPr>
            <p:cNvPr id="139" name="Ellipse 138">
              <a:extLst>
                <a:ext uri="{FF2B5EF4-FFF2-40B4-BE49-F238E27FC236}">
                  <a16:creationId xmlns:a16="http://schemas.microsoft.com/office/drawing/2014/main" id="{0185452F-B1DA-4A11-8546-701B5A739F59}"/>
                </a:ext>
              </a:extLst>
            </p:cNvPr>
            <p:cNvSpPr/>
            <p:nvPr/>
          </p:nvSpPr>
          <p:spPr>
            <a:xfrm>
              <a:off x="8390467" y="3539067"/>
              <a:ext cx="90000" cy="89616"/>
            </a:xfrm>
            <a:prstGeom prst="ellipse">
              <a:avLst/>
            </a:prstGeom>
            <a:solidFill>
              <a:srgbClr val="BE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Ellipse 139">
              <a:extLst>
                <a:ext uri="{FF2B5EF4-FFF2-40B4-BE49-F238E27FC236}">
                  <a16:creationId xmlns:a16="http://schemas.microsoft.com/office/drawing/2014/main" id="{24EA9A26-AE5E-4D1B-811B-9B1E2F090140}"/>
                </a:ext>
              </a:extLst>
            </p:cNvPr>
            <p:cNvSpPr/>
            <p:nvPr/>
          </p:nvSpPr>
          <p:spPr>
            <a:xfrm>
              <a:off x="8390467" y="3205962"/>
              <a:ext cx="90000" cy="896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Ellipse 140">
              <a:extLst>
                <a:ext uri="{FF2B5EF4-FFF2-40B4-BE49-F238E27FC236}">
                  <a16:creationId xmlns:a16="http://schemas.microsoft.com/office/drawing/2014/main" id="{0F67834F-0485-4BA3-A432-4F0CCC38D15D}"/>
                </a:ext>
              </a:extLst>
            </p:cNvPr>
            <p:cNvSpPr/>
            <p:nvPr/>
          </p:nvSpPr>
          <p:spPr>
            <a:xfrm>
              <a:off x="8390467" y="3371256"/>
              <a:ext cx="90000" cy="89616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Ellipse 141">
              <a:extLst>
                <a:ext uri="{FF2B5EF4-FFF2-40B4-BE49-F238E27FC236}">
                  <a16:creationId xmlns:a16="http://schemas.microsoft.com/office/drawing/2014/main" id="{0A07C90E-C65A-4DC8-BE48-0E3725DF0CA8}"/>
                </a:ext>
              </a:extLst>
            </p:cNvPr>
            <p:cNvSpPr/>
            <p:nvPr/>
          </p:nvSpPr>
          <p:spPr>
            <a:xfrm>
              <a:off x="8390467" y="2871599"/>
              <a:ext cx="90000" cy="8961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3" name="Ellipse 142">
              <a:extLst>
                <a:ext uri="{FF2B5EF4-FFF2-40B4-BE49-F238E27FC236}">
                  <a16:creationId xmlns:a16="http://schemas.microsoft.com/office/drawing/2014/main" id="{05763F64-BDDE-4820-A331-04B4D31849C7}"/>
                </a:ext>
              </a:extLst>
            </p:cNvPr>
            <p:cNvSpPr/>
            <p:nvPr/>
          </p:nvSpPr>
          <p:spPr>
            <a:xfrm>
              <a:off x="8390467" y="3038151"/>
              <a:ext cx="90000" cy="89616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ZoneTexte 143">
              <a:extLst>
                <a:ext uri="{FF2B5EF4-FFF2-40B4-BE49-F238E27FC236}">
                  <a16:creationId xmlns:a16="http://schemas.microsoft.com/office/drawing/2014/main" id="{EBBE8CC5-F432-47D2-B230-DD7988DED1AC}"/>
                </a:ext>
              </a:extLst>
            </p:cNvPr>
            <p:cNvSpPr txBox="1"/>
            <p:nvPr/>
          </p:nvSpPr>
          <p:spPr>
            <a:xfrm>
              <a:off x="7360095" y="4133054"/>
              <a:ext cx="367408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fr-FR" sz="1100" dirty="0"/>
                <a:t>1:1</a:t>
              </a:r>
              <a:endParaRPr lang="en-GB" sz="1100" dirty="0"/>
            </a:p>
          </p:txBody>
        </p:sp>
      </p:grpSp>
      <p:grpSp>
        <p:nvGrpSpPr>
          <p:cNvPr id="148" name="Groupe 147">
            <a:extLst>
              <a:ext uri="{FF2B5EF4-FFF2-40B4-BE49-F238E27FC236}">
                <a16:creationId xmlns:a16="http://schemas.microsoft.com/office/drawing/2014/main" id="{83D25117-4EE0-4008-82E1-A1EB2260C16F}"/>
              </a:ext>
            </a:extLst>
          </p:cNvPr>
          <p:cNvGrpSpPr/>
          <p:nvPr/>
        </p:nvGrpSpPr>
        <p:grpSpPr>
          <a:xfrm>
            <a:off x="6253459" y="2357345"/>
            <a:ext cx="5853255" cy="3147528"/>
            <a:chOff x="-76562" y="1861695"/>
            <a:chExt cx="5853255" cy="3147528"/>
          </a:xfrm>
        </p:grpSpPr>
        <p:grpSp>
          <p:nvGrpSpPr>
            <p:cNvPr id="149" name="Groupe 148">
              <a:extLst>
                <a:ext uri="{FF2B5EF4-FFF2-40B4-BE49-F238E27FC236}">
                  <a16:creationId xmlns:a16="http://schemas.microsoft.com/office/drawing/2014/main" id="{58324BA1-2715-48BF-850E-0F9A3899FC6B}"/>
                </a:ext>
              </a:extLst>
            </p:cNvPr>
            <p:cNvGrpSpPr/>
            <p:nvPr/>
          </p:nvGrpSpPr>
          <p:grpSpPr>
            <a:xfrm>
              <a:off x="-76562" y="1861695"/>
              <a:ext cx="5853255" cy="3147528"/>
              <a:chOff x="-76562" y="1861695"/>
              <a:chExt cx="5853255" cy="3147528"/>
            </a:xfrm>
          </p:grpSpPr>
          <p:pic>
            <p:nvPicPr>
              <p:cNvPr id="155" name="Image 154">
                <a:extLst>
                  <a:ext uri="{FF2B5EF4-FFF2-40B4-BE49-F238E27FC236}">
                    <a16:creationId xmlns:a16="http://schemas.microsoft.com/office/drawing/2014/main" id="{363A46BD-A296-4253-886A-E925553EFB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58" t="3163" r="18737" b="4231"/>
              <a:stretch/>
            </p:blipFill>
            <p:spPr>
              <a:xfrm>
                <a:off x="185046" y="1861695"/>
                <a:ext cx="3649133" cy="2904067"/>
              </a:xfrm>
              <a:prstGeom prst="rect">
                <a:avLst/>
              </a:prstGeom>
            </p:spPr>
          </p:pic>
          <p:sp>
            <p:nvSpPr>
              <p:cNvPr id="156" name="ZoneTexte 155">
                <a:extLst>
                  <a:ext uri="{FF2B5EF4-FFF2-40B4-BE49-F238E27FC236}">
                    <a16:creationId xmlns:a16="http://schemas.microsoft.com/office/drawing/2014/main" id="{A8B4EBB7-0A87-4A12-9433-2B068717D732}"/>
                  </a:ext>
                </a:extLst>
              </p:cNvPr>
              <p:cNvSpPr txBox="1"/>
              <p:nvPr/>
            </p:nvSpPr>
            <p:spPr>
              <a:xfrm>
                <a:off x="3328798" y="2459756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fr-FR" sz="1100" dirty="0"/>
                  <a:t>1:1</a:t>
                </a:r>
                <a:endParaRPr lang="en-GB" sz="1100" dirty="0"/>
              </a:p>
            </p:txBody>
          </p:sp>
          <p:sp>
            <p:nvSpPr>
              <p:cNvPr id="157" name="ZoneTexte 156">
                <a:extLst>
                  <a:ext uri="{FF2B5EF4-FFF2-40B4-BE49-F238E27FC236}">
                    <a16:creationId xmlns:a16="http://schemas.microsoft.com/office/drawing/2014/main" id="{71ED6F76-3A22-4933-9E39-EF21B5DDEF95}"/>
                  </a:ext>
                </a:extLst>
              </p:cNvPr>
              <p:cNvSpPr txBox="1"/>
              <p:nvPr/>
            </p:nvSpPr>
            <p:spPr>
              <a:xfrm rot="16200000">
                <a:off x="-793105" y="3164773"/>
                <a:ext cx="1694695" cy="26161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fr-FR" sz="1100" b="1" dirty="0" err="1">
                    <a:solidFill>
                      <a:srgbClr val="819C38"/>
                    </a:solidFill>
                    <a:latin typeface="+mn-lt"/>
                  </a:rPr>
                  <a:t>Water+Nitrate+Acetate</a:t>
                </a:r>
                <a:endParaRPr lang="en-GB" sz="1100" b="1" dirty="0">
                  <a:solidFill>
                    <a:srgbClr val="819C38"/>
                  </a:solidFill>
                  <a:latin typeface="+mn-lt"/>
                </a:endParaRPr>
              </a:p>
            </p:txBody>
          </p:sp>
          <p:sp>
            <p:nvSpPr>
              <p:cNvPr id="158" name="ZoneTexte 157">
                <a:extLst>
                  <a:ext uri="{FF2B5EF4-FFF2-40B4-BE49-F238E27FC236}">
                    <a16:creationId xmlns:a16="http://schemas.microsoft.com/office/drawing/2014/main" id="{8448C8FF-934C-4A2B-A3C7-0E814216B8F9}"/>
                  </a:ext>
                </a:extLst>
              </p:cNvPr>
              <p:cNvSpPr txBox="1"/>
              <p:nvPr/>
            </p:nvSpPr>
            <p:spPr>
              <a:xfrm>
                <a:off x="1458019" y="4747613"/>
                <a:ext cx="1103186" cy="26161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fr-FR" sz="1100" b="1" dirty="0" err="1">
                    <a:solidFill>
                      <a:srgbClr val="ED7D31"/>
                    </a:solidFill>
                    <a:latin typeface="+mn-lt"/>
                  </a:rPr>
                  <a:t>Water+Nitrate</a:t>
                </a:r>
                <a:endParaRPr lang="en-GB" sz="1100" b="1" dirty="0">
                  <a:solidFill>
                    <a:srgbClr val="ED7D31"/>
                  </a:solidFill>
                  <a:latin typeface="+mn-lt"/>
                </a:endParaRPr>
              </a:p>
            </p:txBody>
          </p:sp>
          <p:sp>
            <p:nvSpPr>
              <p:cNvPr id="159" name="ZoneTexte 158">
                <a:extLst>
                  <a:ext uri="{FF2B5EF4-FFF2-40B4-BE49-F238E27FC236}">
                    <a16:creationId xmlns:a16="http://schemas.microsoft.com/office/drawing/2014/main" id="{C3645238-7644-4509-9F70-C09A2CF6A2E2}"/>
                  </a:ext>
                </a:extLst>
              </p:cNvPr>
              <p:cNvSpPr txBox="1"/>
              <p:nvPr/>
            </p:nvSpPr>
            <p:spPr>
              <a:xfrm>
                <a:off x="4137847" y="2752503"/>
                <a:ext cx="1638846" cy="938719"/>
              </a:xfrm>
              <a:prstGeom prst="rect">
                <a:avLst/>
              </a:prstGeom>
              <a:noFill/>
              <a:ln w="12700">
                <a:solidFill>
                  <a:srgbClr val="C3C3C3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fr-FR" sz="1100" dirty="0">
                    <a:latin typeface="+mn-lt"/>
                  </a:rPr>
                  <a:t>        Alluvial </a:t>
                </a:r>
                <a:r>
                  <a:rPr lang="fr-FR" sz="1100" dirty="0" err="1">
                    <a:latin typeface="+mn-lt"/>
                  </a:rPr>
                  <a:t>forest</a:t>
                </a:r>
                <a:endParaRPr lang="fr-FR" sz="1100" dirty="0">
                  <a:latin typeface="+mn-lt"/>
                </a:endParaRPr>
              </a:p>
              <a:p>
                <a:r>
                  <a:rPr lang="fr-FR" sz="1100" dirty="0">
                    <a:latin typeface="+mn-lt"/>
                  </a:rPr>
                  <a:t>        </a:t>
                </a:r>
                <a:r>
                  <a:rPr lang="fr-FR" sz="1100" dirty="0" err="1">
                    <a:latin typeface="+mn-lt"/>
                  </a:rPr>
                  <a:t>Drained</a:t>
                </a:r>
                <a:r>
                  <a:rPr lang="fr-FR" sz="1100" dirty="0">
                    <a:latin typeface="+mn-lt"/>
                  </a:rPr>
                  <a:t> </a:t>
                </a:r>
                <a:r>
                  <a:rPr lang="fr-FR" sz="1100" dirty="0" err="1">
                    <a:latin typeface="+mn-lt"/>
                  </a:rPr>
                  <a:t>forest</a:t>
                </a:r>
                <a:endParaRPr lang="fr-FR" sz="1100" dirty="0">
                  <a:latin typeface="+mn-lt"/>
                </a:endParaRPr>
              </a:p>
              <a:p>
                <a:r>
                  <a:rPr lang="fr-FR" sz="1100" dirty="0">
                    <a:latin typeface="+mn-lt"/>
                  </a:rPr>
                  <a:t>        </a:t>
                </a:r>
                <a:r>
                  <a:rPr lang="fr-FR" sz="1100" dirty="0" err="1">
                    <a:latin typeface="+mn-lt"/>
                  </a:rPr>
                  <a:t>Floodplain</a:t>
                </a:r>
                <a:endParaRPr lang="fr-FR" sz="1100" dirty="0">
                  <a:latin typeface="+mn-lt"/>
                </a:endParaRPr>
              </a:p>
              <a:p>
                <a:r>
                  <a:rPr lang="fr-FR" sz="1100" dirty="0">
                    <a:latin typeface="+mn-lt"/>
                  </a:rPr>
                  <a:t>        </a:t>
                </a:r>
                <a:r>
                  <a:rPr lang="fr-FR" sz="1100" dirty="0" err="1">
                    <a:latin typeface="+mn-lt"/>
                  </a:rPr>
                  <a:t>Peatland</a:t>
                </a:r>
                <a:endParaRPr lang="fr-FR" sz="1100" dirty="0">
                  <a:latin typeface="+mn-lt"/>
                </a:endParaRPr>
              </a:p>
              <a:p>
                <a:r>
                  <a:rPr lang="fr-FR" sz="1100" dirty="0">
                    <a:latin typeface="+mn-lt"/>
                  </a:rPr>
                  <a:t>        </a:t>
                </a:r>
                <a:r>
                  <a:rPr lang="fr-FR" sz="1100" dirty="0" err="1">
                    <a:latin typeface="+mn-lt"/>
                  </a:rPr>
                  <a:t>Mountain</a:t>
                </a:r>
                <a:r>
                  <a:rPr lang="fr-FR" sz="1100" dirty="0">
                    <a:latin typeface="+mn-lt"/>
                  </a:rPr>
                  <a:t> </a:t>
                </a:r>
                <a:r>
                  <a:rPr lang="fr-FR" sz="1100" dirty="0" err="1">
                    <a:latin typeface="+mn-lt"/>
                  </a:rPr>
                  <a:t>peatland</a:t>
                </a:r>
                <a:endParaRPr lang="en-GB" sz="1100" dirty="0">
                  <a:latin typeface="+mn-lt"/>
                </a:endParaRPr>
              </a:p>
            </p:txBody>
          </p:sp>
        </p:grpSp>
        <p:sp>
          <p:nvSpPr>
            <p:cNvPr id="150" name="Ellipse 149">
              <a:extLst>
                <a:ext uri="{FF2B5EF4-FFF2-40B4-BE49-F238E27FC236}">
                  <a16:creationId xmlns:a16="http://schemas.microsoft.com/office/drawing/2014/main" id="{C276D57C-A4E0-49F8-A978-71FACFECD40F}"/>
                </a:ext>
              </a:extLst>
            </p:cNvPr>
            <p:cNvSpPr/>
            <p:nvPr/>
          </p:nvSpPr>
          <p:spPr>
            <a:xfrm>
              <a:off x="4312399" y="3509938"/>
              <a:ext cx="90000" cy="89616"/>
            </a:xfrm>
            <a:prstGeom prst="ellipse">
              <a:avLst/>
            </a:prstGeom>
            <a:solidFill>
              <a:srgbClr val="BE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Ellipse 150">
              <a:extLst>
                <a:ext uri="{FF2B5EF4-FFF2-40B4-BE49-F238E27FC236}">
                  <a16:creationId xmlns:a16="http://schemas.microsoft.com/office/drawing/2014/main" id="{88F33877-271A-4D36-B42F-8FB5B7DB8208}"/>
                </a:ext>
              </a:extLst>
            </p:cNvPr>
            <p:cNvSpPr/>
            <p:nvPr/>
          </p:nvSpPr>
          <p:spPr>
            <a:xfrm>
              <a:off x="4312399" y="3176833"/>
              <a:ext cx="90000" cy="896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Ellipse 151">
              <a:extLst>
                <a:ext uri="{FF2B5EF4-FFF2-40B4-BE49-F238E27FC236}">
                  <a16:creationId xmlns:a16="http://schemas.microsoft.com/office/drawing/2014/main" id="{42CD6999-264F-4CB2-91C4-1EF59FFEEAE3}"/>
                </a:ext>
              </a:extLst>
            </p:cNvPr>
            <p:cNvSpPr/>
            <p:nvPr/>
          </p:nvSpPr>
          <p:spPr>
            <a:xfrm>
              <a:off x="4312399" y="3342127"/>
              <a:ext cx="90000" cy="89616"/>
            </a:xfrm>
            <a:prstGeom prst="ellipse">
              <a:avLst/>
            </a:prstGeom>
            <a:solidFill>
              <a:srgbClr val="BF00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3" name="Ellipse 152">
              <a:extLst>
                <a:ext uri="{FF2B5EF4-FFF2-40B4-BE49-F238E27FC236}">
                  <a16:creationId xmlns:a16="http://schemas.microsoft.com/office/drawing/2014/main" id="{DE512C7C-6E3F-4F3E-9394-3A0EDCFC066F}"/>
                </a:ext>
              </a:extLst>
            </p:cNvPr>
            <p:cNvSpPr/>
            <p:nvPr/>
          </p:nvSpPr>
          <p:spPr>
            <a:xfrm>
              <a:off x="4312399" y="2842470"/>
              <a:ext cx="90000" cy="89616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4" name="Ellipse 153">
              <a:extLst>
                <a:ext uri="{FF2B5EF4-FFF2-40B4-BE49-F238E27FC236}">
                  <a16:creationId xmlns:a16="http://schemas.microsoft.com/office/drawing/2014/main" id="{70D858F0-BC93-4810-A8DB-EAD7A6AE17D6}"/>
                </a:ext>
              </a:extLst>
            </p:cNvPr>
            <p:cNvSpPr/>
            <p:nvPr/>
          </p:nvSpPr>
          <p:spPr>
            <a:xfrm>
              <a:off x="4312399" y="3009022"/>
              <a:ext cx="90000" cy="89616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0" name="ZoneTexte 24">
            <a:extLst>
              <a:ext uri="{FF2B5EF4-FFF2-40B4-BE49-F238E27FC236}">
                <a16:creationId xmlns:a16="http://schemas.microsoft.com/office/drawing/2014/main" id="{3C0BE17E-F56C-430D-9ECD-EF21B931F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542" y="5518286"/>
            <a:ext cx="59264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+mn-lt"/>
              </a:rPr>
              <a:t>No/</a:t>
            </a:r>
            <a:r>
              <a:rPr lang="fr-FR" altLang="fr-FR" sz="1800" dirty="0" err="1">
                <a:latin typeface="+mn-lt"/>
              </a:rPr>
              <a:t>weak</a:t>
            </a:r>
            <a:r>
              <a:rPr lang="fr-FR" altLang="fr-FR" sz="1800" dirty="0">
                <a:latin typeface="+mn-lt"/>
              </a:rPr>
              <a:t> </a:t>
            </a:r>
            <a:r>
              <a:rPr lang="fr-FR" altLang="fr-FR" sz="1800" dirty="0" err="1">
                <a:latin typeface="+mn-lt"/>
              </a:rPr>
              <a:t>effect</a:t>
            </a:r>
            <a:r>
              <a:rPr lang="fr-FR" altLang="fr-FR" sz="1800" dirty="0">
                <a:latin typeface="+mn-lt"/>
              </a:rPr>
              <a:t> of </a:t>
            </a:r>
            <a:r>
              <a:rPr lang="fr-FR" altLang="fr-FR" sz="1800" dirty="0" err="1">
                <a:latin typeface="+mn-lt"/>
              </a:rPr>
              <a:t>acetate</a:t>
            </a:r>
            <a:r>
              <a:rPr lang="fr-FR" altLang="fr-FR" sz="1800" dirty="0">
                <a:latin typeface="+mn-lt"/>
              </a:rPr>
              <a:t> in the </a:t>
            </a:r>
            <a:r>
              <a:rPr lang="fr-FR" altLang="fr-FR" sz="1800" dirty="0" err="1">
                <a:latin typeface="+mn-lt"/>
              </a:rPr>
              <a:t>vast</a:t>
            </a:r>
            <a:r>
              <a:rPr lang="fr-FR" altLang="fr-FR" sz="1800" dirty="0">
                <a:latin typeface="+mn-lt"/>
              </a:rPr>
              <a:t> </a:t>
            </a:r>
            <a:r>
              <a:rPr lang="fr-FR" altLang="fr-FR" sz="1800" dirty="0" err="1">
                <a:latin typeface="+mn-lt"/>
              </a:rPr>
              <a:t>majority</a:t>
            </a:r>
            <a:r>
              <a:rPr lang="fr-FR" altLang="fr-FR" sz="1800" dirty="0">
                <a:latin typeface="+mn-lt"/>
              </a:rPr>
              <a:t> of the sites</a:t>
            </a:r>
          </a:p>
        </p:txBody>
      </p:sp>
      <p:grpSp>
        <p:nvGrpSpPr>
          <p:cNvPr id="161" name="Groupe 23">
            <a:extLst>
              <a:ext uri="{FF2B5EF4-FFF2-40B4-BE49-F238E27FC236}">
                <a16:creationId xmlns:a16="http://schemas.microsoft.com/office/drawing/2014/main" id="{3D74F6CE-90AC-4955-BED3-D07D4ECBF0AB}"/>
              </a:ext>
            </a:extLst>
          </p:cNvPr>
          <p:cNvGrpSpPr>
            <a:grpSpLocks/>
          </p:cNvGrpSpPr>
          <p:nvPr/>
        </p:nvGrpSpPr>
        <p:grpSpPr bwMode="auto">
          <a:xfrm>
            <a:off x="6480993" y="5957100"/>
            <a:ext cx="6241698" cy="645193"/>
            <a:chOff x="7897527" y="6143361"/>
            <a:chExt cx="6242695" cy="646555"/>
          </a:xfrm>
        </p:grpSpPr>
        <p:sp>
          <p:nvSpPr>
            <p:cNvPr id="162" name="ZoneTexte 24">
              <a:extLst>
                <a:ext uri="{FF2B5EF4-FFF2-40B4-BE49-F238E27FC236}">
                  <a16:creationId xmlns:a16="http://schemas.microsoft.com/office/drawing/2014/main" id="{DB9A30CF-0E15-435C-B40C-AC582AA7A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4362" y="6332416"/>
              <a:ext cx="5565860" cy="45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>
                  <a:latin typeface="+mn-lt"/>
                </a:rPr>
                <a:t>Most sites </a:t>
              </a:r>
              <a:r>
                <a:rPr lang="fr-FR" altLang="fr-FR" sz="1800" b="1" dirty="0" err="1">
                  <a:latin typeface="+mn-lt"/>
                </a:rPr>
                <a:t>seem</a:t>
              </a:r>
              <a:r>
                <a:rPr lang="fr-FR" altLang="fr-FR" sz="1800" b="1" dirty="0">
                  <a:latin typeface="+mn-lt"/>
                </a:rPr>
                <a:t> not </a:t>
              </a:r>
              <a:r>
                <a:rPr lang="fr-FR" altLang="fr-FR" sz="1800" b="1" dirty="0" err="1">
                  <a:latin typeface="+mn-lt"/>
                </a:rPr>
                <a:t>limited</a:t>
              </a:r>
              <a:r>
                <a:rPr lang="fr-FR" altLang="fr-FR" sz="1800" b="1" dirty="0">
                  <a:latin typeface="+mn-lt"/>
                </a:rPr>
                <a:t> in </a:t>
              </a:r>
              <a:r>
                <a:rPr lang="fr-FR" altLang="fr-FR" sz="1800" b="1" dirty="0" err="1">
                  <a:latin typeface="+mn-lt"/>
                </a:rPr>
                <a:t>carbon</a:t>
              </a:r>
              <a:endParaRPr lang="fr-FR" altLang="fr-FR" sz="1800" b="1" dirty="0">
                <a:latin typeface="+mn-lt"/>
              </a:endParaRPr>
            </a:p>
          </p:txBody>
        </p:sp>
        <p:sp>
          <p:nvSpPr>
            <p:cNvPr id="163" name="Flèche : angle droit 162">
              <a:extLst>
                <a:ext uri="{FF2B5EF4-FFF2-40B4-BE49-F238E27FC236}">
                  <a16:creationId xmlns:a16="http://schemas.microsoft.com/office/drawing/2014/main" id="{E00A187C-5BFA-41F0-9068-A43760DE2689}"/>
                </a:ext>
              </a:extLst>
            </p:cNvPr>
            <p:cNvSpPr/>
            <p:nvPr/>
          </p:nvSpPr>
          <p:spPr>
            <a:xfrm rot="5400000">
              <a:off x="7979592" y="6061296"/>
              <a:ext cx="512253" cy="676383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D3E8C985-716E-4927-9C2E-AD8229394E1E}"/>
              </a:ext>
            </a:extLst>
          </p:cNvPr>
          <p:cNvGrpSpPr/>
          <p:nvPr/>
        </p:nvGrpSpPr>
        <p:grpSpPr>
          <a:xfrm>
            <a:off x="317852" y="5871374"/>
            <a:ext cx="6241698" cy="1013065"/>
            <a:chOff x="394052" y="5823749"/>
            <a:chExt cx="6241698" cy="1013065"/>
          </a:xfrm>
        </p:grpSpPr>
        <p:grpSp>
          <p:nvGrpSpPr>
            <p:cNvPr id="130" name="Groupe 23">
              <a:extLst>
                <a:ext uri="{FF2B5EF4-FFF2-40B4-BE49-F238E27FC236}">
                  <a16:creationId xmlns:a16="http://schemas.microsoft.com/office/drawing/2014/main" id="{816637C7-96F1-4C95-B7E4-8F00EACD1B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052" y="5823749"/>
              <a:ext cx="6241698" cy="1013065"/>
              <a:chOff x="7897527" y="5962004"/>
              <a:chExt cx="6242695" cy="1015204"/>
            </a:xfrm>
          </p:grpSpPr>
          <p:sp>
            <p:nvSpPr>
              <p:cNvPr id="131" name="ZoneTexte 24">
                <a:extLst>
                  <a:ext uri="{FF2B5EF4-FFF2-40B4-BE49-F238E27FC236}">
                    <a16:creationId xmlns:a16="http://schemas.microsoft.com/office/drawing/2014/main" id="{3DCAC713-BA18-4382-8155-C06F1605EB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74362" y="6103333"/>
                <a:ext cx="5565860" cy="87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800" b="1" dirty="0">
                    <a:latin typeface="+mn-lt"/>
                  </a:rPr>
                  <a:t>Microbes </a:t>
                </a:r>
                <a:r>
                  <a:rPr lang="fr-FR" altLang="fr-FR" sz="1800" b="1" dirty="0" err="1">
                    <a:latin typeface="+mn-lt"/>
                  </a:rPr>
                  <a:t>already</a:t>
                </a:r>
                <a:r>
                  <a:rPr lang="fr-FR" altLang="fr-FR" sz="1800" b="1" dirty="0">
                    <a:latin typeface="+mn-lt"/>
                  </a:rPr>
                  <a:t> « </a:t>
                </a:r>
                <a:r>
                  <a:rPr lang="fr-FR" altLang="fr-FR" sz="1800" b="1" dirty="0" err="1">
                    <a:latin typeface="+mn-lt"/>
                  </a:rPr>
                  <a:t>prepared</a:t>
                </a:r>
                <a:r>
                  <a:rPr lang="fr-FR" altLang="fr-FR" sz="1800" b="1" dirty="0">
                    <a:latin typeface="+mn-lt"/>
                  </a:rPr>
                  <a:t> » in </a:t>
                </a:r>
                <a:r>
                  <a:rPr lang="fr-FR" altLang="fr-FR" sz="1800" b="1" dirty="0" err="1">
                    <a:latin typeface="+mn-lt"/>
                  </a:rPr>
                  <a:t>forests</a:t>
                </a:r>
                <a:r>
                  <a:rPr lang="fr-FR" altLang="fr-FR" sz="1800" b="1" dirty="0">
                    <a:latin typeface="+mn-lt"/>
                  </a:rPr>
                  <a:t>?</a:t>
                </a: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fr-FR" altLang="fr-FR" sz="1800" b="1" dirty="0" err="1">
                    <a:latin typeface="+mn-lt"/>
                  </a:rPr>
                  <a:t>Effect</a:t>
                </a:r>
                <a:r>
                  <a:rPr lang="fr-FR" altLang="fr-FR" sz="1800" b="1" dirty="0">
                    <a:latin typeface="+mn-lt"/>
                  </a:rPr>
                  <a:t> of </a:t>
                </a:r>
                <a:r>
                  <a:rPr lang="fr-FR" altLang="fr-FR" sz="1800" b="1" dirty="0" err="1">
                    <a:latin typeface="+mn-lt"/>
                  </a:rPr>
                  <a:t>past</a:t>
                </a:r>
                <a:r>
                  <a:rPr lang="fr-FR" altLang="fr-FR" sz="1800" b="1" dirty="0">
                    <a:latin typeface="+mn-lt"/>
                  </a:rPr>
                  <a:t> </a:t>
                </a:r>
                <a:r>
                  <a:rPr lang="fr-FR" altLang="fr-FR" sz="1800" b="1" dirty="0" err="1">
                    <a:latin typeface="+mn-lt"/>
                  </a:rPr>
                  <a:t>temperature</a:t>
                </a:r>
                <a:r>
                  <a:rPr lang="fr-FR" altLang="fr-FR" sz="1800" b="1" dirty="0">
                    <a:latin typeface="+mn-lt"/>
                  </a:rPr>
                  <a:t>/</a:t>
                </a:r>
                <a:r>
                  <a:rPr lang="fr-FR" altLang="fr-FR" sz="1800" b="1" dirty="0" err="1">
                    <a:latin typeface="+mn-lt"/>
                  </a:rPr>
                  <a:t>humidity</a:t>
                </a:r>
                <a:r>
                  <a:rPr lang="fr-FR" altLang="fr-FR" sz="1800" b="1" dirty="0">
                    <a:latin typeface="+mn-lt"/>
                  </a:rPr>
                  <a:t>?</a:t>
                </a:r>
              </a:p>
            </p:txBody>
          </p:sp>
          <p:sp>
            <p:nvSpPr>
              <p:cNvPr id="132" name="Flèche : angle droit 131">
                <a:extLst>
                  <a:ext uri="{FF2B5EF4-FFF2-40B4-BE49-F238E27FC236}">
                    <a16:creationId xmlns:a16="http://schemas.microsoft.com/office/drawing/2014/main" id="{4526777B-55AB-47D1-BF84-9E9E535ACB53}"/>
                  </a:ext>
                </a:extLst>
              </p:cNvPr>
              <p:cNvSpPr/>
              <p:nvPr/>
            </p:nvSpPr>
            <p:spPr>
              <a:xfrm rot="5400000">
                <a:off x="7979592" y="5879939"/>
                <a:ext cx="512253" cy="676383"/>
              </a:xfrm>
              <a:prstGeom prst="bentUpArrow">
                <a:avLst>
                  <a:gd name="adj1" fmla="val 15066"/>
                  <a:gd name="adj2" fmla="val 13411"/>
                  <a:gd name="adj3" fmla="val 25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/>
              </a:p>
            </p:txBody>
          </p:sp>
        </p:grpSp>
        <p:sp>
          <p:nvSpPr>
            <p:cNvPr id="164" name="Flèche : angle droit 163">
              <a:extLst>
                <a:ext uri="{FF2B5EF4-FFF2-40B4-BE49-F238E27FC236}">
                  <a16:creationId xmlns:a16="http://schemas.microsoft.com/office/drawing/2014/main" id="{CA95AF06-D171-4679-A22E-2387275B8CEE}"/>
                </a:ext>
              </a:extLst>
            </p:cNvPr>
            <p:cNvSpPr/>
            <p:nvPr/>
          </p:nvSpPr>
          <p:spPr bwMode="auto">
            <a:xfrm rot="5400000">
              <a:off x="476603" y="6130934"/>
              <a:ext cx="511174" cy="676275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Image 88">
            <a:extLst>
              <a:ext uri="{FF2B5EF4-FFF2-40B4-BE49-F238E27FC236}">
                <a16:creationId xmlns:a16="http://schemas.microsoft.com/office/drawing/2014/main" id="{001E3E2B-960C-499F-AA5B-8967CFD36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" t="4240" r="19703" b="4240"/>
          <a:stretch/>
        </p:blipFill>
        <p:spPr>
          <a:xfrm>
            <a:off x="633753" y="2135670"/>
            <a:ext cx="3686250" cy="297611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5C0C45A-2B60-4E0F-9843-953BA0C9032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 sz="3600" b="1" dirty="0" err="1">
                <a:solidFill>
                  <a:schemeClr val="accent6">
                    <a:lumMod val="75000"/>
                  </a:schemeClr>
                </a:solidFill>
              </a:rPr>
              <a:t>Results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</a:rPr>
              <a:t> &amp; Discussion: </a:t>
            </a:r>
            <a:r>
              <a:rPr lang="fr-FR" sz="3600" dirty="0">
                <a:solidFill>
                  <a:schemeClr val="accent6">
                    <a:lumMod val="75000"/>
                  </a:schemeClr>
                </a:solidFill>
              </a:rPr>
              <a:t>Setup limitations</a:t>
            </a:r>
          </a:p>
        </p:txBody>
      </p:sp>
      <p:sp>
        <p:nvSpPr>
          <p:cNvPr id="100" name="Forme libre : forme 99">
            <a:extLst>
              <a:ext uri="{FF2B5EF4-FFF2-40B4-BE49-F238E27FC236}">
                <a16:creationId xmlns:a16="http://schemas.microsoft.com/office/drawing/2014/main" id="{5DA51D6B-7D85-4881-8B6A-2497561CF28A}"/>
              </a:ext>
            </a:extLst>
          </p:cNvPr>
          <p:cNvSpPr/>
          <p:nvPr/>
        </p:nvSpPr>
        <p:spPr>
          <a:xfrm>
            <a:off x="935029" y="2209793"/>
            <a:ext cx="3335867" cy="2650066"/>
          </a:xfrm>
          <a:custGeom>
            <a:avLst/>
            <a:gdLst>
              <a:gd name="connsiteX0" fmla="*/ 0 w 3335867"/>
              <a:gd name="connsiteY0" fmla="*/ 2650066 h 2650066"/>
              <a:gd name="connsiteX1" fmla="*/ 33867 w 3335867"/>
              <a:gd name="connsiteY1" fmla="*/ 2607733 h 2650066"/>
              <a:gd name="connsiteX2" fmla="*/ 67734 w 3335867"/>
              <a:gd name="connsiteY2" fmla="*/ 2556933 h 2650066"/>
              <a:gd name="connsiteX3" fmla="*/ 93134 w 3335867"/>
              <a:gd name="connsiteY3" fmla="*/ 2514600 h 2650066"/>
              <a:gd name="connsiteX4" fmla="*/ 127000 w 3335867"/>
              <a:gd name="connsiteY4" fmla="*/ 2438400 h 2650066"/>
              <a:gd name="connsiteX5" fmla="*/ 135467 w 3335867"/>
              <a:gd name="connsiteY5" fmla="*/ 2413000 h 2650066"/>
              <a:gd name="connsiteX6" fmla="*/ 152400 w 3335867"/>
              <a:gd name="connsiteY6" fmla="*/ 2387600 h 2650066"/>
              <a:gd name="connsiteX7" fmla="*/ 177800 w 3335867"/>
              <a:gd name="connsiteY7" fmla="*/ 2328333 h 2650066"/>
              <a:gd name="connsiteX8" fmla="*/ 186267 w 3335867"/>
              <a:gd name="connsiteY8" fmla="*/ 2302933 h 2650066"/>
              <a:gd name="connsiteX9" fmla="*/ 211667 w 3335867"/>
              <a:gd name="connsiteY9" fmla="*/ 2286000 h 2650066"/>
              <a:gd name="connsiteX10" fmla="*/ 220134 w 3335867"/>
              <a:gd name="connsiteY10" fmla="*/ 2260600 h 2650066"/>
              <a:gd name="connsiteX11" fmla="*/ 237067 w 3335867"/>
              <a:gd name="connsiteY11" fmla="*/ 2243666 h 2650066"/>
              <a:gd name="connsiteX12" fmla="*/ 270934 w 3335867"/>
              <a:gd name="connsiteY12" fmla="*/ 2192866 h 2650066"/>
              <a:gd name="connsiteX13" fmla="*/ 287867 w 3335867"/>
              <a:gd name="connsiteY13" fmla="*/ 2167466 h 2650066"/>
              <a:gd name="connsiteX14" fmla="*/ 321734 w 3335867"/>
              <a:gd name="connsiteY14" fmla="*/ 2082800 h 2650066"/>
              <a:gd name="connsiteX15" fmla="*/ 338667 w 3335867"/>
              <a:gd name="connsiteY15" fmla="*/ 2057400 h 2650066"/>
              <a:gd name="connsiteX16" fmla="*/ 364067 w 3335867"/>
              <a:gd name="connsiteY16" fmla="*/ 2015066 h 2650066"/>
              <a:gd name="connsiteX17" fmla="*/ 389467 w 3335867"/>
              <a:gd name="connsiteY17" fmla="*/ 1964266 h 2650066"/>
              <a:gd name="connsiteX18" fmla="*/ 397934 w 3335867"/>
              <a:gd name="connsiteY18" fmla="*/ 1938866 h 2650066"/>
              <a:gd name="connsiteX19" fmla="*/ 414867 w 3335867"/>
              <a:gd name="connsiteY19" fmla="*/ 1913466 h 2650066"/>
              <a:gd name="connsiteX20" fmla="*/ 448734 w 3335867"/>
              <a:gd name="connsiteY20" fmla="*/ 1845733 h 2650066"/>
              <a:gd name="connsiteX21" fmla="*/ 465667 w 3335867"/>
              <a:gd name="connsiteY21" fmla="*/ 1786466 h 2650066"/>
              <a:gd name="connsiteX22" fmla="*/ 482600 w 3335867"/>
              <a:gd name="connsiteY22" fmla="*/ 1761066 h 2650066"/>
              <a:gd name="connsiteX23" fmla="*/ 491067 w 3335867"/>
              <a:gd name="connsiteY23" fmla="*/ 1735666 h 2650066"/>
              <a:gd name="connsiteX24" fmla="*/ 508000 w 3335867"/>
              <a:gd name="connsiteY24" fmla="*/ 1710266 h 2650066"/>
              <a:gd name="connsiteX25" fmla="*/ 516467 w 3335867"/>
              <a:gd name="connsiteY25" fmla="*/ 1684866 h 2650066"/>
              <a:gd name="connsiteX26" fmla="*/ 533400 w 3335867"/>
              <a:gd name="connsiteY26" fmla="*/ 1659466 h 2650066"/>
              <a:gd name="connsiteX27" fmla="*/ 550334 w 3335867"/>
              <a:gd name="connsiteY27" fmla="*/ 1608666 h 2650066"/>
              <a:gd name="connsiteX28" fmla="*/ 567267 w 3335867"/>
              <a:gd name="connsiteY28" fmla="*/ 1574800 h 2650066"/>
              <a:gd name="connsiteX29" fmla="*/ 584200 w 3335867"/>
              <a:gd name="connsiteY29" fmla="*/ 1524000 h 2650066"/>
              <a:gd name="connsiteX30" fmla="*/ 618067 w 3335867"/>
              <a:gd name="connsiteY30" fmla="*/ 1422400 h 2650066"/>
              <a:gd name="connsiteX31" fmla="*/ 635000 w 3335867"/>
              <a:gd name="connsiteY31" fmla="*/ 1354666 h 2650066"/>
              <a:gd name="connsiteX32" fmla="*/ 651934 w 3335867"/>
              <a:gd name="connsiteY32" fmla="*/ 1303866 h 2650066"/>
              <a:gd name="connsiteX33" fmla="*/ 668867 w 3335867"/>
              <a:gd name="connsiteY33" fmla="*/ 1227666 h 2650066"/>
              <a:gd name="connsiteX34" fmla="*/ 677334 w 3335867"/>
              <a:gd name="connsiteY34" fmla="*/ 1202266 h 2650066"/>
              <a:gd name="connsiteX35" fmla="*/ 685800 w 3335867"/>
              <a:gd name="connsiteY35" fmla="*/ 1159933 h 2650066"/>
              <a:gd name="connsiteX36" fmla="*/ 702734 w 3335867"/>
              <a:gd name="connsiteY36" fmla="*/ 1092200 h 2650066"/>
              <a:gd name="connsiteX37" fmla="*/ 711200 w 3335867"/>
              <a:gd name="connsiteY37" fmla="*/ 1058333 h 2650066"/>
              <a:gd name="connsiteX38" fmla="*/ 728134 w 3335867"/>
              <a:gd name="connsiteY38" fmla="*/ 973666 h 2650066"/>
              <a:gd name="connsiteX39" fmla="*/ 736600 w 3335867"/>
              <a:gd name="connsiteY39" fmla="*/ 922866 h 2650066"/>
              <a:gd name="connsiteX40" fmla="*/ 753534 w 3335867"/>
              <a:gd name="connsiteY40" fmla="*/ 872066 h 2650066"/>
              <a:gd name="connsiteX41" fmla="*/ 762000 w 3335867"/>
              <a:gd name="connsiteY41" fmla="*/ 821266 h 2650066"/>
              <a:gd name="connsiteX42" fmla="*/ 778934 w 3335867"/>
              <a:gd name="connsiteY42" fmla="*/ 762000 h 2650066"/>
              <a:gd name="connsiteX43" fmla="*/ 787400 w 3335867"/>
              <a:gd name="connsiteY43" fmla="*/ 711200 h 2650066"/>
              <a:gd name="connsiteX44" fmla="*/ 804334 w 3335867"/>
              <a:gd name="connsiteY44" fmla="*/ 660400 h 2650066"/>
              <a:gd name="connsiteX45" fmla="*/ 821267 w 3335867"/>
              <a:gd name="connsiteY45" fmla="*/ 609600 h 2650066"/>
              <a:gd name="connsiteX46" fmla="*/ 846667 w 3335867"/>
              <a:gd name="connsiteY46" fmla="*/ 533400 h 2650066"/>
              <a:gd name="connsiteX47" fmla="*/ 855134 w 3335867"/>
              <a:gd name="connsiteY47" fmla="*/ 508000 h 2650066"/>
              <a:gd name="connsiteX48" fmla="*/ 922867 w 3335867"/>
              <a:gd name="connsiteY48" fmla="*/ 389466 h 2650066"/>
              <a:gd name="connsiteX49" fmla="*/ 939800 w 3335867"/>
              <a:gd name="connsiteY49" fmla="*/ 364066 h 2650066"/>
              <a:gd name="connsiteX50" fmla="*/ 982134 w 3335867"/>
              <a:gd name="connsiteY50" fmla="*/ 321733 h 2650066"/>
              <a:gd name="connsiteX51" fmla="*/ 999067 w 3335867"/>
              <a:gd name="connsiteY51" fmla="*/ 296333 h 2650066"/>
              <a:gd name="connsiteX52" fmla="*/ 1024467 w 3335867"/>
              <a:gd name="connsiteY52" fmla="*/ 279400 h 2650066"/>
              <a:gd name="connsiteX53" fmla="*/ 1058334 w 3335867"/>
              <a:gd name="connsiteY53" fmla="*/ 245533 h 2650066"/>
              <a:gd name="connsiteX54" fmla="*/ 1075267 w 3335867"/>
              <a:gd name="connsiteY54" fmla="*/ 220133 h 2650066"/>
              <a:gd name="connsiteX55" fmla="*/ 1100667 w 3335867"/>
              <a:gd name="connsiteY55" fmla="*/ 203200 h 2650066"/>
              <a:gd name="connsiteX56" fmla="*/ 1134534 w 3335867"/>
              <a:gd name="connsiteY56" fmla="*/ 169333 h 2650066"/>
              <a:gd name="connsiteX57" fmla="*/ 1159934 w 3335867"/>
              <a:gd name="connsiteY57" fmla="*/ 143933 h 2650066"/>
              <a:gd name="connsiteX58" fmla="*/ 1210734 w 3335867"/>
              <a:gd name="connsiteY58" fmla="*/ 127000 h 2650066"/>
              <a:gd name="connsiteX59" fmla="*/ 1261534 w 3335867"/>
              <a:gd name="connsiteY59" fmla="*/ 110066 h 2650066"/>
              <a:gd name="connsiteX60" fmla="*/ 1337734 w 3335867"/>
              <a:gd name="connsiteY60" fmla="*/ 84666 h 2650066"/>
              <a:gd name="connsiteX61" fmla="*/ 1363134 w 3335867"/>
              <a:gd name="connsiteY61" fmla="*/ 76200 h 2650066"/>
              <a:gd name="connsiteX62" fmla="*/ 1430867 w 3335867"/>
              <a:gd name="connsiteY62" fmla="*/ 59266 h 2650066"/>
              <a:gd name="connsiteX63" fmla="*/ 1507067 w 3335867"/>
              <a:gd name="connsiteY63" fmla="*/ 25400 h 2650066"/>
              <a:gd name="connsiteX64" fmla="*/ 1574800 w 3335867"/>
              <a:gd name="connsiteY64" fmla="*/ 16933 h 2650066"/>
              <a:gd name="connsiteX65" fmla="*/ 1625600 w 3335867"/>
              <a:gd name="connsiteY65" fmla="*/ 8466 h 2650066"/>
              <a:gd name="connsiteX66" fmla="*/ 1684867 w 3335867"/>
              <a:gd name="connsiteY66" fmla="*/ 0 h 2650066"/>
              <a:gd name="connsiteX67" fmla="*/ 2116667 w 3335867"/>
              <a:gd name="connsiteY67" fmla="*/ 8466 h 2650066"/>
              <a:gd name="connsiteX68" fmla="*/ 2142067 w 3335867"/>
              <a:gd name="connsiteY68" fmla="*/ 16933 h 2650066"/>
              <a:gd name="connsiteX69" fmla="*/ 2226734 w 3335867"/>
              <a:gd name="connsiteY69" fmla="*/ 42333 h 2650066"/>
              <a:gd name="connsiteX70" fmla="*/ 2252134 w 3335867"/>
              <a:gd name="connsiteY70" fmla="*/ 50800 h 2650066"/>
              <a:gd name="connsiteX71" fmla="*/ 2277534 w 3335867"/>
              <a:gd name="connsiteY71" fmla="*/ 67733 h 2650066"/>
              <a:gd name="connsiteX72" fmla="*/ 2328334 w 3335867"/>
              <a:gd name="connsiteY72" fmla="*/ 84666 h 2650066"/>
              <a:gd name="connsiteX73" fmla="*/ 2396067 w 3335867"/>
              <a:gd name="connsiteY73" fmla="*/ 118533 h 2650066"/>
              <a:gd name="connsiteX74" fmla="*/ 2396067 w 3335867"/>
              <a:gd name="connsiteY74" fmla="*/ 118533 h 2650066"/>
              <a:gd name="connsiteX75" fmla="*/ 2421467 w 3335867"/>
              <a:gd name="connsiteY75" fmla="*/ 135466 h 2650066"/>
              <a:gd name="connsiteX76" fmla="*/ 2438400 w 3335867"/>
              <a:gd name="connsiteY76" fmla="*/ 152400 h 2650066"/>
              <a:gd name="connsiteX77" fmla="*/ 2463800 w 3335867"/>
              <a:gd name="connsiteY77" fmla="*/ 160866 h 2650066"/>
              <a:gd name="connsiteX78" fmla="*/ 2506134 w 3335867"/>
              <a:gd name="connsiteY78" fmla="*/ 194733 h 2650066"/>
              <a:gd name="connsiteX79" fmla="*/ 2540000 w 3335867"/>
              <a:gd name="connsiteY79" fmla="*/ 211666 h 2650066"/>
              <a:gd name="connsiteX80" fmla="*/ 2556934 w 3335867"/>
              <a:gd name="connsiteY80" fmla="*/ 228600 h 2650066"/>
              <a:gd name="connsiteX81" fmla="*/ 2582334 w 3335867"/>
              <a:gd name="connsiteY81" fmla="*/ 245533 h 2650066"/>
              <a:gd name="connsiteX82" fmla="*/ 2633134 w 3335867"/>
              <a:gd name="connsiteY82" fmla="*/ 296333 h 2650066"/>
              <a:gd name="connsiteX83" fmla="*/ 2675467 w 3335867"/>
              <a:gd name="connsiteY83" fmla="*/ 338666 h 2650066"/>
              <a:gd name="connsiteX84" fmla="*/ 2683934 w 3335867"/>
              <a:gd name="connsiteY84" fmla="*/ 364066 h 2650066"/>
              <a:gd name="connsiteX85" fmla="*/ 2700867 w 3335867"/>
              <a:gd name="connsiteY85" fmla="*/ 381000 h 2650066"/>
              <a:gd name="connsiteX86" fmla="*/ 2717800 w 3335867"/>
              <a:gd name="connsiteY86" fmla="*/ 406400 h 2650066"/>
              <a:gd name="connsiteX87" fmla="*/ 2751667 w 3335867"/>
              <a:gd name="connsiteY87" fmla="*/ 448733 h 2650066"/>
              <a:gd name="connsiteX88" fmla="*/ 2768600 w 3335867"/>
              <a:gd name="connsiteY88" fmla="*/ 474133 h 2650066"/>
              <a:gd name="connsiteX89" fmla="*/ 2802467 w 3335867"/>
              <a:gd name="connsiteY89" fmla="*/ 508000 h 2650066"/>
              <a:gd name="connsiteX90" fmla="*/ 2819400 w 3335867"/>
              <a:gd name="connsiteY90" fmla="*/ 533400 h 2650066"/>
              <a:gd name="connsiteX91" fmla="*/ 2836334 w 3335867"/>
              <a:gd name="connsiteY91" fmla="*/ 550333 h 2650066"/>
              <a:gd name="connsiteX92" fmla="*/ 2870200 w 3335867"/>
              <a:gd name="connsiteY92" fmla="*/ 601133 h 2650066"/>
              <a:gd name="connsiteX93" fmla="*/ 2912534 w 3335867"/>
              <a:gd name="connsiteY93" fmla="*/ 643466 h 2650066"/>
              <a:gd name="connsiteX94" fmla="*/ 2921000 w 3335867"/>
              <a:gd name="connsiteY94" fmla="*/ 668866 h 2650066"/>
              <a:gd name="connsiteX95" fmla="*/ 2963334 w 3335867"/>
              <a:gd name="connsiteY95" fmla="*/ 711200 h 2650066"/>
              <a:gd name="connsiteX96" fmla="*/ 2971800 w 3335867"/>
              <a:gd name="connsiteY96" fmla="*/ 736600 h 2650066"/>
              <a:gd name="connsiteX97" fmla="*/ 3014134 w 3335867"/>
              <a:gd name="connsiteY97" fmla="*/ 778933 h 2650066"/>
              <a:gd name="connsiteX98" fmla="*/ 3039534 w 3335867"/>
              <a:gd name="connsiteY98" fmla="*/ 829733 h 2650066"/>
              <a:gd name="connsiteX99" fmla="*/ 3048000 w 3335867"/>
              <a:gd name="connsiteY99" fmla="*/ 855133 h 2650066"/>
              <a:gd name="connsiteX100" fmla="*/ 3081867 w 3335867"/>
              <a:gd name="connsiteY100" fmla="*/ 897466 h 2650066"/>
              <a:gd name="connsiteX101" fmla="*/ 3090334 w 3335867"/>
              <a:gd name="connsiteY101" fmla="*/ 922866 h 2650066"/>
              <a:gd name="connsiteX102" fmla="*/ 3132667 w 3335867"/>
              <a:gd name="connsiteY102" fmla="*/ 1007533 h 2650066"/>
              <a:gd name="connsiteX103" fmla="*/ 3141134 w 3335867"/>
              <a:gd name="connsiteY103" fmla="*/ 1032933 h 2650066"/>
              <a:gd name="connsiteX104" fmla="*/ 3158067 w 3335867"/>
              <a:gd name="connsiteY104" fmla="*/ 1058333 h 2650066"/>
              <a:gd name="connsiteX105" fmla="*/ 3166534 w 3335867"/>
              <a:gd name="connsiteY105" fmla="*/ 1083733 h 2650066"/>
              <a:gd name="connsiteX106" fmla="*/ 3183467 w 3335867"/>
              <a:gd name="connsiteY106" fmla="*/ 1109133 h 2650066"/>
              <a:gd name="connsiteX107" fmla="*/ 3208867 w 3335867"/>
              <a:gd name="connsiteY107" fmla="*/ 1151466 h 2650066"/>
              <a:gd name="connsiteX108" fmla="*/ 3217334 w 3335867"/>
              <a:gd name="connsiteY108" fmla="*/ 1176866 h 2650066"/>
              <a:gd name="connsiteX109" fmla="*/ 3234267 w 3335867"/>
              <a:gd name="connsiteY109" fmla="*/ 1202266 h 2650066"/>
              <a:gd name="connsiteX110" fmla="*/ 3251200 w 3335867"/>
              <a:gd name="connsiteY110" fmla="*/ 1253066 h 2650066"/>
              <a:gd name="connsiteX111" fmla="*/ 3268134 w 3335867"/>
              <a:gd name="connsiteY111" fmla="*/ 1286933 h 2650066"/>
              <a:gd name="connsiteX112" fmla="*/ 3302000 w 3335867"/>
              <a:gd name="connsiteY112" fmla="*/ 1363133 h 2650066"/>
              <a:gd name="connsiteX113" fmla="*/ 3318934 w 3335867"/>
              <a:gd name="connsiteY113" fmla="*/ 1380066 h 2650066"/>
              <a:gd name="connsiteX114" fmla="*/ 3335867 w 3335867"/>
              <a:gd name="connsiteY114" fmla="*/ 1405466 h 265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335867" h="2650066">
                <a:moveTo>
                  <a:pt x="0" y="2650066"/>
                </a:moveTo>
                <a:cubicBezTo>
                  <a:pt x="11289" y="2635955"/>
                  <a:pt x="23238" y="2622348"/>
                  <a:pt x="33867" y="2607733"/>
                </a:cubicBezTo>
                <a:cubicBezTo>
                  <a:pt x="45837" y="2591274"/>
                  <a:pt x="67734" y="2556933"/>
                  <a:pt x="67734" y="2556933"/>
                </a:cubicBezTo>
                <a:cubicBezTo>
                  <a:pt x="97284" y="2468275"/>
                  <a:pt x="53288" y="2587650"/>
                  <a:pt x="93134" y="2514600"/>
                </a:cubicBezTo>
                <a:cubicBezTo>
                  <a:pt x="106444" y="2490198"/>
                  <a:pt x="116309" y="2464057"/>
                  <a:pt x="127000" y="2438400"/>
                </a:cubicBezTo>
                <a:cubicBezTo>
                  <a:pt x="130433" y="2430162"/>
                  <a:pt x="131476" y="2420982"/>
                  <a:pt x="135467" y="2413000"/>
                </a:cubicBezTo>
                <a:cubicBezTo>
                  <a:pt x="140018" y="2403899"/>
                  <a:pt x="146756" y="2396067"/>
                  <a:pt x="152400" y="2387600"/>
                </a:cubicBezTo>
                <a:cubicBezTo>
                  <a:pt x="170021" y="2317117"/>
                  <a:pt x="148565" y="2386802"/>
                  <a:pt x="177800" y="2328333"/>
                </a:cubicBezTo>
                <a:cubicBezTo>
                  <a:pt x="181791" y="2320351"/>
                  <a:pt x="180692" y="2309902"/>
                  <a:pt x="186267" y="2302933"/>
                </a:cubicBezTo>
                <a:cubicBezTo>
                  <a:pt x="192624" y="2294987"/>
                  <a:pt x="203200" y="2291644"/>
                  <a:pt x="211667" y="2286000"/>
                </a:cubicBezTo>
                <a:cubicBezTo>
                  <a:pt x="214489" y="2277533"/>
                  <a:pt x="215542" y="2268253"/>
                  <a:pt x="220134" y="2260600"/>
                </a:cubicBezTo>
                <a:cubicBezTo>
                  <a:pt x="224241" y="2253755"/>
                  <a:pt x="232278" y="2250052"/>
                  <a:pt x="237067" y="2243666"/>
                </a:cubicBezTo>
                <a:cubicBezTo>
                  <a:pt x="249278" y="2227385"/>
                  <a:pt x="259645" y="2209799"/>
                  <a:pt x="270934" y="2192866"/>
                </a:cubicBezTo>
                <a:cubicBezTo>
                  <a:pt x="276578" y="2184399"/>
                  <a:pt x="284649" y="2177119"/>
                  <a:pt x="287867" y="2167466"/>
                </a:cubicBezTo>
                <a:cubicBezTo>
                  <a:pt x="301746" y="2125827"/>
                  <a:pt x="301799" y="2117686"/>
                  <a:pt x="321734" y="2082800"/>
                </a:cubicBezTo>
                <a:cubicBezTo>
                  <a:pt x="326783" y="2073965"/>
                  <a:pt x="334116" y="2066501"/>
                  <a:pt x="338667" y="2057400"/>
                </a:cubicBezTo>
                <a:cubicBezTo>
                  <a:pt x="360649" y="2013436"/>
                  <a:pt x="330993" y="2048142"/>
                  <a:pt x="364067" y="2015066"/>
                </a:cubicBezTo>
                <a:cubicBezTo>
                  <a:pt x="385349" y="1951222"/>
                  <a:pt x="356641" y="2029918"/>
                  <a:pt x="389467" y="1964266"/>
                </a:cubicBezTo>
                <a:cubicBezTo>
                  <a:pt x="393458" y="1956284"/>
                  <a:pt x="393943" y="1946848"/>
                  <a:pt x="397934" y="1938866"/>
                </a:cubicBezTo>
                <a:cubicBezTo>
                  <a:pt x="402485" y="1929765"/>
                  <a:pt x="410734" y="1922765"/>
                  <a:pt x="414867" y="1913466"/>
                </a:cubicBezTo>
                <a:cubicBezTo>
                  <a:pt x="445998" y="1843420"/>
                  <a:pt x="413958" y="1880507"/>
                  <a:pt x="448734" y="1845733"/>
                </a:cubicBezTo>
                <a:cubicBezTo>
                  <a:pt x="451448" y="1834876"/>
                  <a:pt x="459592" y="1798616"/>
                  <a:pt x="465667" y="1786466"/>
                </a:cubicBezTo>
                <a:cubicBezTo>
                  <a:pt x="470218" y="1777365"/>
                  <a:pt x="478049" y="1770167"/>
                  <a:pt x="482600" y="1761066"/>
                </a:cubicBezTo>
                <a:cubicBezTo>
                  <a:pt x="486591" y="1753084"/>
                  <a:pt x="487076" y="1743648"/>
                  <a:pt x="491067" y="1735666"/>
                </a:cubicBezTo>
                <a:cubicBezTo>
                  <a:pt x="495618" y="1726565"/>
                  <a:pt x="503449" y="1719367"/>
                  <a:pt x="508000" y="1710266"/>
                </a:cubicBezTo>
                <a:cubicBezTo>
                  <a:pt x="511991" y="1702284"/>
                  <a:pt x="512476" y="1692848"/>
                  <a:pt x="516467" y="1684866"/>
                </a:cubicBezTo>
                <a:cubicBezTo>
                  <a:pt x="521018" y="1675765"/>
                  <a:pt x="529267" y="1668765"/>
                  <a:pt x="533400" y="1659466"/>
                </a:cubicBezTo>
                <a:cubicBezTo>
                  <a:pt x="540649" y="1643155"/>
                  <a:pt x="542352" y="1624631"/>
                  <a:pt x="550334" y="1608666"/>
                </a:cubicBezTo>
                <a:cubicBezTo>
                  <a:pt x="555978" y="1597377"/>
                  <a:pt x="562580" y="1586518"/>
                  <a:pt x="567267" y="1574800"/>
                </a:cubicBezTo>
                <a:cubicBezTo>
                  <a:pt x="573896" y="1558227"/>
                  <a:pt x="578556" y="1540933"/>
                  <a:pt x="584200" y="1524000"/>
                </a:cubicBezTo>
                <a:lnTo>
                  <a:pt x="618067" y="1422400"/>
                </a:lnTo>
                <a:cubicBezTo>
                  <a:pt x="643762" y="1345314"/>
                  <a:pt x="604342" y="1467080"/>
                  <a:pt x="635000" y="1354666"/>
                </a:cubicBezTo>
                <a:cubicBezTo>
                  <a:pt x="639696" y="1337446"/>
                  <a:pt x="648434" y="1321369"/>
                  <a:pt x="651934" y="1303866"/>
                </a:cubicBezTo>
                <a:cubicBezTo>
                  <a:pt x="657754" y="1274762"/>
                  <a:pt x="660894" y="1255570"/>
                  <a:pt x="668867" y="1227666"/>
                </a:cubicBezTo>
                <a:cubicBezTo>
                  <a:pt x="671319" y="1219085"/>
                  <a:pt x="675169" y="1210924"/>
                  <a:pt x="677334" y="1202266"/>
                </a:cubicBezTo>
                <a:cubicBezTo>
                  <a:pt x="680824" y="1188305"/>
                  <a:pt x="682564" y="1173955"/>
                  <a:pt x="685800" y="1159933"/>
                </a:cubicBezTo>
                <a:cubicBezTo>
                  <a:pt x="691033" y="1137256"/>
                  <a:pt x="697090" y="1114778"/>
                  <a:pt x="702734" y="1092200"/>
                </a:cubicBezTo>
                <a:cubicBezTo>
                  <a:pt x="705556" y="1080911"/>
                  <a:pt x="709554" y="1069852"/>
                  <a:pt x="711200" y="1058333"/>
                </a:cubicBezTo>
                <a:cubicBezTo>
                  <a:pt x="720929" y="990231"/>
                  <a:pt x="713356" y="1017998"/>
                  <a:pt x="728134" y="973666"/>
                </a:cubicBezTo>
                <a:cubicBezTo>
                  <a:pt x="730956" y="956733"/>
                  <a:pt x="732436" y="939520"/>
                  <a:pt x="736600" y="922866"/>
                </a:cubicBezTo>
                <a:cubicBezTo>
                  <a:pt x="740929" y="905550"/>
                  <a:pt x="753534" y="872066"/>
                  <a:pt x="753534" y="872066"/>
                </a:cubicBezTo>
                <a:cubicBezTo>
                  <a:pt x="756356" y="855133"/>
                  <a:pt x="758633" y="838100"/>
                  <a:pt x="762000" y="821266"/>
                </a:cubicBezTo>
                <a:cubicBezTo>
                  <a:pt x="767315" y="794692"/>
                  <a:pt x="770865" y="786205"/>
                  <a:pt x="778934" y="762000"/>
                </a:cubicBezTo>
                <a:cubicBezTo>
                  <a:pt x="781756" y="745067"/>
                  <a:pt x="783236" y="727854"/>
                  <a:pt x="787400" y="711200"/>
                </a:cubicBezTo>
                <a:cubicBezTo>
                  <a:pt x="791729" y="693884"/>
                  <a:pt x="798690" y="677333"/>
                  <a:pt x="804334" y="660400"/>
                </a:cubicBezTo>
                <a:lnTo>
                  <a:pt x="821267" y="609600"/>
                </a:lnTo>
                <a:lnTo>
                  <a:pt x="846667" y="533400"/>
                </a:lnTo>
                <a:cubicBezTo>
                  <a:pt x="849489" y="524933"/>
                  <a:pt x="851143" y="515983"/>
                  <a:pt x="855134" y="508000"/>
                </a:cubicBezTo>
                <a:cubicBezTo>
                  <a:pt x="898103" y="422060"/>
                  <a:pt x="874996" y="461272"/>
                  <a:pt x="922867" y="389466"/>
                </a:cubicBezTo>
                <a:cubicBezTo>
                  <a:pt x="928511" y="380999"/>
                  <a:pt x="932605" y="371261"/>
                  <a:pt x="939800" y="364066"/>
                </a:cubicBezTo>
                <a:cubicBezTo>
                  <a:pt x="953911" y="349955"/>
                  <a:pt x="971064" y="338338"/>
                  <a:pt x="982134" y="321733"/>
                </a:cubicBezTo>
                <a:cubicBezTo>
                  <a:pt x="987778" y="313266"/>
                  <a:pt x="991872" y="303528"/>
                  <a:pt x="999067" y="296333"/>
                </a:cubicBezTo>
                <a:cubicBezTo>
                  <a:pt x="1006262" y="289138"/>
                  <a:pt x="1016741" y="286022"/>
                  <a:pt x="1024467" y="279400"/>
                </a:cubicBezTo>
                <a:cubicBezTo>
                  <a:pt x="1036589" y="269010"/>
                  <a:pt x="1049478" y="258817"/>
                  <a:pt x="1058334" y="245533"/>
                </a:cubicBezTo>
                <a:cubicBezTo>
                  <a:pt x="1063978" y="237066"/>
                  <a:pt x="1068072" y="227328"/>
                  <a:pt x="1075267" y="220133"/>
                </a:cubicBezTo>
                <a:cubicBezTo>
                  <a:pt x="1082462" y="212938"/>
                  <a:pt x="1092200" y="208844"/>
                  <a:pt x="1100667" y="203200"/>
                </a:cubicBezTo>
                <a:cubicBezTo>
                  <a:pt x="1116795" y="154819"/>
                  <a:pt x="1095829" y="195137"/>
                  <a:pt x="1134534" y="169333"/>
                </a:cubicBezTo>
                <a:cubicBezTo>
                  <a:pt x="1144497" y="162691"/>
                  <a:pt x="1149467" y="149748"/>
                  <a:pt x="1159934" y="143933"/>
                </a:cubicBezTo>
                <a:cubicBezTo>
                  <a:pt x="1175537" y="135265"/>
                  <a:pt x="1193801" y="132644"/>
                  <a:pt x="1210734" y="127000"/>
                </a:cubicBezTo>
                <a:lnTo>
                  <a:pt x="1261534" y="110066"/>
                </a:lnTo>
                <a:lnTo>
                  <a:pt x="1337734" y="84666"/>
                </a:lnTo>
                <a:cubicBezTo>
                  <a:pt x="1346201" y="81844"/>
                  <a:pt x="1354383" y="77950"/>
                  <a:pt x="1363134" y="76200"/>
                </a:cubicBezTo>
                <a:cubicBezTo>
                  <a:pt x="1379237" y="72979"/>
                  <a:pt x="1413510" y="67945"/>
                  <a:pt x="1430867" y="59266"/>
                </a:cubicBezTo>
                <a:cubicBezTo>
                  <a:pt x="1469861" y="39769"/>
                  <a:pt x="1448819" y="32681"/>
                  <a:pt x="1507067" y="25400"/>
                </a:cubicBezTo>
                <a:lnTo>
                  <a:pt x="1574800" y="16933"/>
                </a:lnTo>
                <a:cubicBezTo>
                  <a:pt x="1591794" y="14505"/>
                  <a:pt x="1608633" y="11076"/>
                  <a:pt x="1625600" y="8466"/>
                </a:cubicBezTo>
                <a:cubicBezTo>
                  <a:pt x="1645324" y="5432"/>
                  <a:pt x="1665111" y="2822"/>
                  <a:pt x="1684867" y="0"/>
                </a:cubicBezTo>
                <a:lnTo>
                  <a:pt x="2116667" y="8466"/>
                </a:lnTo>
                <a:cubicBezTo>
                  <a:pt x="2125586" y="8796"/>
                  <a:pt x="2133486" y="14481"/>
                  <a:pt x="2142067" y="16933"/>
                </a:cubicBezTo>
                <a:cubicBezTo>
                  <a:pt x="2231642" y="42527"/>
                  <a:pt x="2106005" y="2090"/>
                  <a:pt x="2226734" y="42333"/>
                </a:cubicBezTo>
                <a:cubicBezTo>
                  <a:pt x="2235201" y="45155"/>
                  <a:pt x="2244708" y="45850"/>
                  <a:pt x="2252134" y="50800"/>
                </a:cubicBezTo>
                <a:cubicBezTo>
                  <a:pt x="2260601" y="56444"/>
                  <a:pt x="2268235" y="63600"/>
                  <a:pt x="2277534" y="67733"/>
                </a:cubicBezTo>
                <a:cubicBezTo>
                  <a:pt x="2293845" y="74982"/>
                  <a:pt x="2328334" y="84666"/>
                  <a:pt x="2328334" y="84666"/>
                </a:cubicBezTo>
                <a:cubicBezTo>
                  <a:pt x="2357888" y="114222"/>
                  <a:pt x="2337694" y="99076"/>
                  <a:pt x="2396067" y="118533"/>
                </a:cubicBezTo>
                <a:lnTo>
                  <a:pt x="2396067" y="118533"/>
                </a:lnTo>
                <a:cubicBezTo>
                  <a:pt x="2404534" y="124177"/>
                  <a:pt x="2413521" y="129109"/>
                  <a:pt x="2421467" y="135466"/>
                </a:cubicBezTo>
                <a:cubicBezTo>
                  <a:pt x="2427700" y="140453"/>
                  <a:pt x="2431555" y="148293"/>
                  <a:pt x="2438400" y="152400"/>
                </a:cubicBezTo>
                <a:cubicBezTo>
                  <a:pt x="2446053" y="156992"/>
                  <a:pt x="2455333" y="158044"/>
                  <a:pt x="2463800" y="160866"/>
                </a:cubicBezTo>
                <a:cubicBezTo>
                  <a:pt x="2482344" y="179410"/>
                  <a:pt x="2481212" y="180492"/>
                  <a:pt x="2506134" y="194733"/>
                </a:cubicBezTo>
                <a:cubicBezTo>
                  <a:pt x="2517092" y="200995"/>
                  <a:pt x="2529499" y="204665"/>
                  <a:pt x="2540000" y="211666"/>
                </a:cubicBezTo>
                <a:cubicBezTo>
                  <a:pt x="2546642" y="216094"/>
                  <a:pt x="2550700" y="223613"/>
                  <a:pt x="2556934" y="228600"/>
                </a:cubicBezTo>
                <a:cubicBezTo>
                  <a:pt x="2564880" y="234957"/>
                  <a:pt x="2573867" y="239889"/>
                  <a:pt x="2582334" y="245533"/>
                </a:cubicBezTo>
                <a:cubicBezTo>
                  <a:pt x="2622240" y="305393"/>
                  <a:pt x="2570123" y="233322"/>
                  <a:pt x="2633134" y="296333"/>
                </a:cubicBezTo>
                <a:cubicBezTo>
                  <a:pt x="2689578" y="352777"/>
                  <a:pt x="2607734" y="293511"/>
                  <a:pt x="2675467" y="338666"/>
                </a:cubicBezTo>
                <a:cubicBezTo>
                  <a:pt x="2678289" y="347133"/>
                  <a:pt x="2679342" y="356413"/>
                  <a:pt x="2683934" y="364066"/>
                </a:cubicBezTo>
                <a:cubicBezTo>
                  <a:pt x="2688041" y="370911"/>
                  <a:pt x="2695880" y="374767"/>
                  <a:pt x="2700867" y="381000"/>
                </a:cubicBezTo>
                <a:cubicBezTo>
                  <a:pt x="2707224" y="388946"/>
                  <a:pt x="2713249" y="397299"/>
                  <a:pt x="2717800" y="406400"/>
                </a:cubicBezTo>
                <a:cubicBezTo>
                  <a:pt x="2738247" y="447295"/>
                  <a:pt x="2708850" y="420189"/>
                  <a:pt x="2751667" y="448733"/>
                </a:cubicBezTo>
                <a:cubicBezTo>
                  <a:pt x="2757311" y="457200"/>
                  <a:pt x="2761978" y="466407"/>
                  <a:pt x="2768600" y="474133"/>
                </a:cubicBezTo>
                <a:cubicBezTo>
                  <a:pt x="2778990" y="486255"/>
                  <a:pt x="2793611" y="494716"/>
                  <a:pt x="2802467" y="508000"/>
                </a:cubicBezTo>
                <a:cubicBezTo>
                  <a:pt x="2808111" y="516467"/>
                  <a:pt x="2813043" y="525454"/>
                  <a:pt x="2819400" y="533400"/>
                </a:cubicBezTo>
                <a:cubicBezTo>
                  <a:pt x="2824387" y="539633"/>
                  <a:pt x="2831544" y="543947"/>
                  <a:pt x="2836334" y="550333"/>
                </a:cubicBezTo>
                <a:cubicBezTo>
                  <a:pt x="2848545" y="566614"/>
                  <a:pt x="2855809" y="586743"/>
                  <a:pt x="2870200" y="601133"/>
                </a:cubicBezTo>
                <a:lnTo>
                  <a:pt x="2912534" y="643466"/>
                </a:lnTo>
                <a:cubicBezTo>
                  <a:pt x="2915356" y="651933"/>
                  <a:pt x="2915645" y="661726"/>
                  <a:pt x="2921000" y="668866"/>
                </a:cubicBezTo>
                <a:cubicBezTo>
                  <a:pt x="2932974" y="684831"/>
                  <a:pt x="2963334" y="711200"/>
                  <a:pt x="2963334" y="711200"/>
                </a:cubicBezTo>
                <a:cubicBezTo>
                  <a:pt x="2966156" y="719667"/>
                  <a:pt x="2966445" y="729460"/>
                  <a:pt x="2971800" y="736600"/>
                </a:cubicBezTo>
                <a:cubicBezTo>
                  <a:pt x="2983774" y="752565"/>
                  <a:pt x="3014134" y="778933"/>
                  <a:pt x="3014134" y="778933"/>
                </a:cubicBezTo>
                <a:cubicBezTo>
                  <a:pt x="3035413" y="842776"/>
                  <a:pt x="3006708" y="764082"/>
                  <a:pt x="3039534" y="829733"/>
                </a:cubicBezTo>
                <a:cubicBezTo>
                  <a:pt x="3043525" y="837715"/>
                  <a:pt x="3043408" y="847480"/>
                  <a:pt x="3048000" y="855133"/>
                </a:cubicBezTo>
                <a:cubicBezTo>
                  <a:pt x="3095257" y="933893"/>
                  <a:pt x="3031025" y="795782"/>
                  <a:pt x="3081867" y="897466"/>
                </a:cubicBezTo>
                <a:cubicBezTo>
                  <a:pt x="3085858" y="905448"/>
                  <a:pt x="3086594" y="914763"/>
                  <a:pt x="3090334" y="922866"/>
                </a:cubicBezTo>
                <a:cubicBezTo>
                  <a:pt x="3103557" y="951515"/>
                  <a:pt x="3119444" y="978884"/>
                  <a:pt x="3132667" y="1007533"/>
                </a:cubicBezTo>
                <a:cubicBezTo>
                  <a:pt x="3136407" y="1015636"/>
                  <a:pt x="3137143" y="1024951"/>
                  <a:pt x="3141134" y="1032933"/>
                </a:cubicBezTo>
                <a:cubicBezTo>
                  <a:pt x="3145685" y="1042034"/>
                  <a:pt x="3153516" y="1049232"/>
                  <a:pt x="3158067" y="1058333"/>
                </a:cubicBezTo>
                <a:cubicBezTo>
                  <a:pt x="3162058" y="1066315"/>
                  <a:pt x="3162543" y="1075751"/>
                  <a:pt x="3166534" y="1083733"/>
                </a:cubicBezTo>
                <a:cubicBezTo>
                  <a:pt x="3171085" y="1092834"/>
                  <a:pt x="3178074" y="1100504"/>
                  <a:pt x="3183467" y="1109133"/>
                </a:cubicBezTo>
                <a:cubicBezTo>
                  <a:pt x="3192189" y="1123088"/>
                  <a:pt x="3201508" y="1136747"/>
                  <a:pt x="3208867" y="1151466"/>
                </a:cubicBezTo>
                <a:cubicBezTo>
                  <a:pt x="3212858" y="1159448"/>
                  <a:pt x="3213343" y="1168884"/>
                  <a:pt x="3217334" y="1176866"/>
                </a:cubicBezTo>
                <a:cubicBezTo>
                  <a:pt x="3221885" y="1185967"/>
                  <a:pt x="3230134" y="1192967"/>
                  <a:pt x="3234267" y="1202266"/>
                </a:cubicBezTo>
                <a:cubicBezTo>
                  <a:pt x="3241516" y="1218577"/>
                  <a:pt x="3243217" y="1237101"/>
                  <a:pt x="3251200" y="1253066"/>
                </a:cubicBezTo>
                <a:cubicBezTo>
                  <a:pt x="3256845" y="1264355"/>
                  <a:pt x="3263446" y="1275214"/>
                  <a:pt x="3268134" y="1286933"/>
                </a:cubicBezTo>
                <a:cubicBezTo>
                  <a:pt x="3286930" y="1333924"/>
                  <a:pt x="3275938" y="1330556"/>
                  <a:pt x="3302000" y="1363133"/>
                </a:cubicBezTo>
                <a:cubicBezTo>
                  <a:pt x="3306987" y="1369366"/>
                  <a:pt x="3313289" y="1374422"/>
                  <a:pt x="3318934" y="1380066"/>
                </a:cubicBezTo>
                <a:cubicBezTo>
                  <a:pt x="3328292" y="1408144"/>
                  <a:pt x="3318475" y="1405466"/>
                  <a:pt x="3335867" y="1405466"/>
                </a:cubicBez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07C98FB1-21F2-4ECF-ACA7-9F6C7257F700}"/>
              </a:ext>
            </a:extLst>
          </p:cNvPr>
          <p:cNvSpPr/>
          <p:nvPr/>
        </p:nvSpPr>
        <p:spPr>
          <a:xfrm>
            <a:off x="629128" y="5390943"/>
            <a:ext cx="4217822" cy="41601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600" i="1" dirty="0">
                <a:solidFill>
                  <a:schemeClr val="tx1"/>
                </a:solidFill>
                <a:latin typeface="+mn-lt"/>
              </a:rPr>
              <a:t>Time </a:t>
            </a: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series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 of N</a:t>
            </a:r>
            <a:r>
              <a:rPr lang="fr-FR" sz="1600" i="1" baseline="-25000" dirty="0">
                <a:solidFill>
                  <a:schemeClr val="tx1"/>
                </a:solidFill>
                <a:latin typeface="+mn-lt"/>
              </a:rPr>
              <a:t>2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O fluxes in </a:t>
            </a:r>
            <a:r>
              <a:rPr lang="fr-FR" sz="1600" i="1" dirty="0" err="1">
                <a:solidFill>
                  <a:schemeClr val="tx1"/>
                </a:solidFill>
                <a:latin typeface="+mn-lt"/>
              </a:rPr>
              <a:t>Tordera</a:t>
            </a:r>
            <a:r>
              <a:rPr lang="fr-FR" sz="1600" i="1" dirty="0">
                <a:solidFill>
                  <a:schemeClr val="tx1"/>
                </a:solidFill>
                <a:latin typeface="+mn-lt"/>
              </a:rPr>
              <a:t> (Spain)</a:t>
            </a:r>
          </a:p>
        </p:txBody>
      </p:sp>
      <p:sp>
        <p:nvSpPr>
          <p:cNvPr id="101" name="Forme libre : forme 100">
            <a:extLst>
              <a:ext uri="{FF2B5EF4-FFF2-40B4-BE49-F238E27FC236}">
                <a16:creationId xmlns:a16="http://schemas.microsoft.com/office/drawing/2014/main" id="{8AABC501-0155-4624-B514-29537E87884B}"/>
              </a:ext>
            </a:extLst>
          </p:cNvPr>
          <p:cNvSpPr/>
          <p:nvPr/>
        </p:nvSpPr>
        <p:spPr>
          <a:xfrm>
            <a:off x="951963" y="2565393"/>
            <a:ext cx="3361266" cy="2277533"/>
          </a:xfrm>
          <a:custGeom>
            <a:avLst/>
            <a:gdLst>
              <a:gd name="connsiteX0" fmla="*/ 0 w 3361266"/>
              <a:gd name="connsiteY0" fmla="*/ 2277533 h 2277533"/>
              <a:gd name="connsiteX1" fmla="*/ 33866 w 3361266"/>
              <a:gd name="connsiteY1" fmla="*/ 2235200 h 2277533"/>
              <a:gd name="connsiteX2" fmla="*/ 50800 w 3361266"/>
              <a:gd name="connsiteY2" fmla="*/ 2184400 h 2277533"/>
              <a:gd name="connsiteX3" fmla="*/ 59266 w 3361266"/>
              <a:gd name="connsiteY3" fmla="*/ 2159000 h 2277533"/>
              <a:gd name="connsiteX4" fmla="*/ 76200 w 3361266"/>
              <a:gd name="connsiteY4" fmla="*/ 2133600 h 2277533"/>
              <a:gd name="connsiteX5" fmla="*/ 101600 w 3361266"/>
              <a:gd name="connsiteY5" fmla="*/ 2091266 h 2277533"/>
              <a:gd name="connsiteX6" fmla="*/ 118533 w 3361266"/>
              <a:gd name="connsiteY6" fmla="*/ 2065866 h 2277533"/>
              <a:gd name="connsiteX7" fmla="*/ 169333 w 3361266"/>
              <a:gd name="connsiteY7" fmla="*/ 2015066 h 2277533"/>
              <a:gd name="connsiteX8" fmla="*/ 186266 w 3361266"/>
              <a:gd name="connsiteY8" fmla="*/ 1989666 h 2277533"/>
              <a:gd name="connsiteX9" fmla="*/ 203200 w 3361266"/>
              <a:gd name="connsiteY9" fmla="*/ 1972733 h 2277533"/>
              <a:gd name="connsiteX10" fmla="*/ 254000 w 3361266"/>
              <a:gd name="connsiteY10" fmla="*/ 1905000 h 2277533"/>
              <a:gd name="connsiteX11" fmla="*/ 262466 w 3361266"/>
              <a:gd name="connsiteY11" fmla="*/ 1879600 h 2277533"/>
              <a:gd name="connsiteX12" fmla="*/ 279400 w 3361266"/>
              <a:gd name="connsiteY12" fmla="*/ 1854200 h 2277533"/>
              <a:gd name="connsiteX13" fmla="*/ 304800 w 3361266"/>
              <a:gd name="connsiteY13" fmla="*/ 1769533 h 2277533"/>
              <a:gd name="connsiteX14" fmla="*/ 321733 w 3361266"/>
              <a:gd name="connsiteY14" fmla="*/ 1735666 h 2277533"/>
              <a:gd name="connsiteX15" fmla="*/ 338666 w 3361266"/>
              <a:gd name="connsiteY15" fmla="*/ 1684866 h 2277533"/>
              <a:gd name="connsiteX16" fmla="*/ 347133 w 3361266"/>
              <a:gd name="connsiteY16" fmla="*/ 1659466 h 2277533"/>
              <a:gd name="connsiteX17" fmla="*/ 364066 w 3361266"/>
              <a:gd name="connsiteY17" fmla="*/ 1617133 h 2277533"/>
              <a:gd name="connsiteX18" fmla="*/ 381000 w 3361266"/>
              <a:gd name="connsiteY18" fmla="*/ 1600200 h 2277533"/>
              <a:gd name="connsiteX19" fmla="*/ 414866 w 3361266"/>
              <a:gd name="connsiteY19" fmla="*/ 1498600 h 2277533"/>
              <a:gd name="connsiteX20" fmla="*/ 423333 w 3361266"/>
              <a:gd name="connsiteY20" fmla="*/ 1473200 h 2277533"/>
              <a:gd name="connsiteX21" fmla="*/ 431800 w 3361266"/>
              <a:gd name="connsiteY21" fmla="*/ 1447800 h 2277533"/>
              <a:gd name="connsiteX22" fmla="*/ 440266 w 3361266"/>
              <a:gd name="connsiteY22" fmla="*/ 1405466 h 2277533"/>
              <a:gd name="connsiteX23" fmla="*/ 465666 w 3361266"/>
              <a:gd name="connsiteY23" fmla="*/ 1303866 h 2277533"/>
              <a:gd name="connsiteX24" fmla="*/ 474133 w 3361266"/>
              <a:gd name="connsiteY24" fmla="*/ 1278466 h 2277533"/>
              <a:gd name="connsiteX25" fmla="*/ 482600 w 3361266"/>
              <a:gd name="connsiteY25" fmla="*/ 1253066 h 2277533"/>
              <a:gd name="connsiteX26" fmla="*/ 516466 w 3361266"/>
              <a:gd name="connsiteY26" fmla="*/ 1202266 h 2277533"/>
              <a:gd name="connsiteX27" fmla="*/ 541866 w 3361266"/>
              <a:gd name="connsiteY27" fmla="*/ 1151466 h 2277533"/>
              <a:gd name="connsiteX28" fmla="*/ 550333 w 3361266"/>
              <a:gd name="connsiteY28" fmla="*/ 1126066 h 2277533"/>
              <a:gd name="connsiteX29" fmla="*/ 584200 w 3361266"/>
              <a:gd name="connsiteY29" fmla="*/ 1083733 h 2277533"/>
              <a:gd name="connsiteX30" fmla="*/ 609600 w 3361266"/>
              <a:gd name="connsiteY30" fmla="*/ 1032933 h 2277533"/>
              <a:gd name="connsiteX31" fmla="*/ 635000 w 3361266"/>
              <a:gd name="connsiteY31" fmla="*/ 1016000 h 2277533"/>
              <a:gd name="connsiteX32" fmla="*/ 702733 w 3361266"/>
              <a:gd name="connsiteY32" fmla="*/ 965200 h 2277533"/>
              <a:gd name="connsiteX33" fmla="*/ 753533 w 3361266"/>
              <a:gd name="connsiteY33" fmla="*/ 948266 h 2277533"/>
              <a:gd name="connsiteX34" fmla="*/ 778933 w 3361266"/>
              <a:gd name="connsiteY34" fmla="*/ 939800 h 2277533"/>
              <a:gd name="connsiteX35" fmla="*/ 838200 w 3361266"/>
              <a:gd name="connsiteY35" fmla="*/ 965200 h 2277533"/>
              <a:gd name="connsiteX36" fmla="*/ 846666 w 3361266"/>
              <a:gd name="connsiteY36" fmla="*/ 990600 h 2277533"/>
              <a:gd name="connsiteX37" fmla="*/ 863600 w 3361266"/>
              <a:gd name="connsiteY37" fmla="*/ 1007533 h 2277533"/>
              <a:gd name="connsiteX38" fmla="*/ 880533 w 3361266"/>
              <a:gd name="connsiteY38" fmla="*/ 1032933 h 2277533"/>
              <a:gd name="connsiteX39" fmla="*/ 905933 w 3361266"/>
              <a:gd name="connsiteY39" fmla="*/ 1083733 h 2277533"/>
              <a:gd name="connsiteX40" fmla="*/ 939800 w 3361266"/>
              <a:gd name="connsiteY40" fmla="*/ 1159933 h 2277533"/>
              <a:gd name="connsiteX41" fmla="*/ 965200 w 3361266"/>
              <a:gd name="connsiteY41" fmla="*/ 1202266 h 2277533"/>
              <a:gd name="connsiteX42" fmla="*/ 973666 w 3361266"/>
              <a:gd name="connsiteY42" fmla="*/ 1227666 h 2277533"/>
              <a:gd name="connsiteX43" fmla="*/ 990600 w 3361266"/>
              <a:gd name="connsiteY43" fmla="*/ 1253066 h 2277533"/>
              <a:gd name="connsiteX44" fmla="*/ 1016000 w 3361266"/>
              <a:gd name="connsiteY44" fmla="*/ 1303866 h 2277533"/>
              <a:gd name="connsiteX45" fmla="*/ 1032933 w 3361266"/>
              <a:gd name="connsiteY45" fmla="*/ 1371600 h 2277533"/>
              <a:gd name="connsiteX46" fmla="*/ 1041400 w 3361266"/>
              <a:gd name="connsiteY46" fmla="*/ 1397000 h 2277533"/>
              <a:gd name="connsiteX47" fmla="*/ 1049866 w 3361266"/>
              <a:gd name="connsiteY47" fmla="*/ 1439333 h 2277533"/>
              <a:gd name="connsiteX48" fmla="*/ 1058333 w 3361266"/>
              <a:gd name="connsiteY48" fmla="*/ 1473200 h 2277533"/>
              <a:gd name="connsiteX49" fmla="*/ 1075266 w 3361266"/>
              <a:gd name="connsiteY49" fmla="*/ 1549400 h 2277533"/>
              <a:gd name="connsiteX50" fmla="*/ 1092200 w 3361266"/>
              <a:gd name="connsiteY50" fmla="*/ 1600200 h 2277533"/>
              <a:gd name="connsiteX51" fmla="*/ 1109133 w 3361266"/>
              <a:gd name="connsiteY51" fmla="*/ 1651000 h 2277533"/>
              <a:gd name="connsiteX52" fmla="*/ 1126066 w 3361266"/>
              <a:gd name="connsiteY52" fmla="*/ 1718733 h 2277533"/>
              <a:gd name="connsiteX53" fmla="*/ 1143000 w 3361266"/>
              <a:gd name="connsiteY53" fmla="*/ 1769533 h 2277533"/>
              <a:gd name="connsiteX54" fmla="*/ 1159933 w 3361266"/>
              <a:gd name="connsiteY54" fmla="*/ 1794933 h 2277533"/>
              <a:gd name="connsiteX55" fmla="*/ 1176866 w 3361266"/>
              <a:gd name="connsiteY55" fmla="*/ 1845733 h 2277533"/>
              <a:gd name="connsiteX56" fmla="*/ 1193800 w 3361266"/>
              <a:gd name="connsiteY56" fmla="*/ 1879600 h 2277533"/>
              <a:gd name="connsiteX57" fmla="*/ 1202266 w 3361266"/>
              <a:gd name="connsiteY57" fmla="*/ 1905000 h 2277533"/>
              <a:gd name="connsiteX58" fmla="*/ 1219200 w 3361266"/>
              <a:gd name="connsiteY58" fmla="*/ 1921933 h 2277533"/>
              <a:gd name="connsiteX59" fmla="*/ 1236133 w 3361266"/>
              <a:gd name="connsiteY59" fmla="*/ 1972733 h 2277533"/>
              <a:gd name="connsiteX60" fmla="*/ 1253066 w 3361266"/>
              <a:gd name="connsiteY60" fmla="*/ 1998133 h 2277533"/>
              <a:gd name="connsiteX61" fmla="*/ 1261533 w 3361266"/>
              <a:gd name="connsiteY61" fmla="*/ 2023533 h 2277533"/>
              <a:gd name="connsiteX62" fmla="*/ 1295400 w 3361266"/>
              <a:gd name="connsiteY62" fmla="*/ 2065866 h 2277533"/>
              <a:gd name="connsiteX63" fmla="*/ 1320800 w 3361266"/>
              <a:gd name="connsiteY63" fmla="*/ 2108200 h 2277533"/>
              <a:gd name="connsiteX64" fmla="*/ 1354666 w 3361266"/>
              <a:gd name="connsiteY64" fmla="*/ 2159000 h 2277533"/>
              <a:gd name="connsiteX65" fmla="*/ 1380066 w 3361266"/>
              <a:gd name="connsiteY65" fmla="*/ 2175933 h 2277533"/>
              <a:gd name="connsiteX66" fmla="*/ 1405466 w 3361266"/>
              <a:gd name="connsiteY66" fmla="*/ 2201333 h 2277533"/>
              <a:gd name="connsiteX67" fmla="*/ 1456266 w 3361266"/>
              <a:gd name="connsiteY67" fmla="*/ 2218266 h 2277533"/>
              <a:gd name="connsiteX68" fmla="*/ 1481666 w 3361266"/>
              <a:gd name="connsiteY68" fmla="*/ 2226733 h 2277533"/>
              <a:gd name="connsiteX69" fmla="*/ 1507066 w 3361266"/>
              <a:gd name="connsiteY69" fmla="*/ 2235200 h 2277533"/>
              <a:gd name="connsiteX70" fmla="*/ 1617133 w 3361266"/>
              <a:gd name="connsiteY70" fmla="*/ 2226733 h 2277533"/>
              <a:gd name="connsiteX71" fmla="*/ 1667933 w 3361266"/>
              <a:gd name="connsiteY71" fmla="*/ 2201333 h 2277533"/>
              <a:gd name="connsiteX72" fmla="*/ 1701800 w 3361266"/>
              <a:gd name="connsiteY72" fmla="*/ 2184400 h 2277533"/>
              <a:gd name="connsiteX73" fmla="*/ 1718733 w 3361266"/>
              <a:gd name="connsiteY73" fmla="*/ 2167466 h 2277533"/>
              <a:gd name="connsiteX74" fmla="*/ 1744133 w 3361266"/>
              <a:gd name="connsiteY74" fmla="*/ 2150533 h 2277533"/>
              <a:gd name="connsiteX75" fmla="*/ 1761066 w 3361266"/>
              <a:gd name="connsiteY75" fmla="*/ 2125133 h 2277533"/>
              <a:gd name="connsiteX76" fmla="*/ 1794933 w 3361266"/>
              <a:gd name="connsiteY76" fmla="*/ 2082800 h 2277533"/>
              <a:gd name="connsiteX77" fmla="*/ 1803400 w 3361266"/>
              <a:gd name="connsiteY77" fmla="*/ 2057400 h 2277533"/>
              <a:gd name="connsiteX78" fmla="*/ 1845733 w 3361266"/>
              <a:gd name="connsiteY78" fmla="*/ 1989666 h 2277533"/>
              <a:gd name="connsiteX79" fmla="*/ 1871133 w 3361266"/>
              <a:gd name="connsiteY79" fmla="*/ 1930400 h 2277533"/>
              <a:gd name="connsiteX80" fmla="*/ 1896533 w 3361266"/>
              <a:gd name="connsiteY80" fmla="*/ 1879600 h 2277533"/>
              <a:gd name="connsiteX81" fmla="*/ 1913466 w 3361266"/>
              <a:gd name="connsiteY81" fmla="*/ 1794933 h 2277533"/>
              <a:gd name="connsiteX82" fmla="*/ 1921933 w 3361266"/>
              <a:gd name="connsiteY82" fmla="*/ 1761066 h 2277533"/>
              <a:gd name="connsiteX83" fmla="*/ 1947333 w 3361266"/>
              <a:gd name="connsiteY83" fmla="*/ 1617133 h 2277533"/>
              <a:gd name="connsiteX84" fmla="*/ 1964266 w 3361266"/>
              <a:gd name="connsiteY84" fmla="*/ 1566333 h 2277533"/>
              <a:gd name="connsiteX85" fmla="*/ 1972733 w 3361266"/>
              <a:gd name="connsiteY85" fmla="*/ 1532466 h 2277533"/>
              <a:gd name="connsiteX86" fmla="*/ 1989666 w 3361266"/>
              <a:gd name="connsiteY86" fmla="*/ 1439333 h 2277533"/>
              <a:gd name="connsiteX87" fmla="*/ 1998133 w 3361266"/>
              <a:gd name="connsiteY87" fmla="*/ 1413933 h 2277533"/>
              <a:gd name="connsiteX88" fmla="*/ 2023533 w 3361266"/>
              <a:gd name="connsiteY88" fmla="*/ 1303866 h 2277533"/>
              <a:gd name="connsiteX89" fmla="*/ 2032000 w 3361266"/>
              <a:gd name="connsiteY89" fmla="*/ 1278466 h 2277533"/>
              <a:gd name="connsiteX90" fmla="*/ 2065866 w 3361266"/>
              <a:gd name="connsiteY90" fmla="*/ 1058333 h 2277533"/>
              <a:gd name="connsiteX91" fmla="*/ 2082800 w 3361266"/>
              <a:gd name="connsiteY91" fmla="*/ 982133 h 2277533"/>
              <a:gd name="connsiteX92" fmla="*/ 2091266 w 3361266"/>
              <a:gd name="connsiteY92" fmla="*/ 905933 h 2277533"/>
              <a:gd name="connsiteX93" fmla="*/ 2108200 w 3361266"/>
              <a:gd name="connsiteY93" fmla="*/ 804333 h 2277533"/>
              <a:gd name="connsiteX94" fmla="*/ 2125133 w 3361266"/>
              <a:gd name="connsiteY94" fmla="*/ 516466 h 2277533"/>
              <a:gd name="connsiteX95" fmla="*/ 2133600 w 3361266"/>
              <a:gd name="connsiteY95" fmla="*/ 465666 h 2277533"/>
              <a:gd name="connsiteX96" fmla="*/ 2142066 w 3361266"/>
              <a:gd name="connsiteY96" fmla="*/ 397933 h 2277533"/>
              <a:gd name="connsiteX97" fmla="*/ 2159000 w 3361266"/>
              <a:gd name="connsiteY97" fmla="*/ 321733 h 2277533"/>
              <a:gd name="connsiteX98" fmla="*/ 2167466 w 3361266"/>
              <a:gd name="connsiteY98" fmla="*/ 279400 h 2277533"/>
              <a:gd name="connsiteX99" fmla="*/ 2201333 w 3361266"/>
              <a:gd name="connsiteY99" fmla="*/ 160866 h 2277533"/>
              <a:gd name="connsiteX100" fmla="*/ 2209800 w 3361266"/>
              <a:gd name="connsiteY100" fmla="*/ 135466 h 2277533"/>
              <a:gd name="connsiteX101" fmla="*/ 2218266 w 3361266"/>
              <a:gd name="connsiteY101" fmla="*/ 110066 h 2277533"/>
              <a:gd name="connsiteX102" fmla="*/ 2243666 w 3361266"/>
              <a:gd name="connsiteY102" fmla="*/ 93133 h 2277533"/>
              <a:gd name="connsiteX103" fmla="*/ 2260600 w 3361266"/>
              <a:gd name="connsiteY103" fmla="*/ 76200 h 2277533"/>
              <a:gd name="connsiteX104" fmla="*/ 2286000 w 3361266"/>
              <a:gd name="connsiteY104" fmla="*/ 67733 h 2277533"/>
              <a:gd name="connsiteX105" fmla="*/ 2311400 w 3361266"/>
              <a:gd name="connsiteY105" fmla="*/ 50800 h 2277533"/>
              <a:gd name="connsiteX106" fmla="*/ 2345266 w 3361266"/>
              <a:gd name="connsiteY106" fmla="*/ 42333 h 2277533"/>
              <a:gd name="connsiteX107" fmla="*/ 2421466 w 3361266"/>
              <a:gd name="connsiteY107" fmla="*/ 16933 h 2277533"/>
              <a:gd name="connsiteX108" fmla="*/ 2446866 w 3361266"/>
              <a:gd name="connsiteY108" fmla="*/ 8466 h 2277533"/>
              <a:gd name="connsiteX109" fmla="*/ 2514600 w 3361266"/>
              <a:gd name="connsiteY109" fmla="*/ 0 h 2277533"/>
              <a:gd name="connsiteX110" fmla="*/ 2590800 w 3361266"/>
              <a:gd name="connsiteY110" fmla="*/ 8466 h 2277533"/>
              <a:gd name="connsiteX111" fmla="*/ 2616200 w 3361266"/>
              <a:gd name="connsiteY111" fmla="*/ 50800 h 2277533"/>
              <a:gd name="connsiteX112" fmla="*/ 2658533 w 3361266"/>
              <a:gd name="connsiteY112" fmla="*/ 101600 h 2277533"/>
              <a:gd name="connsiteX113" fmla="*/ 2683933 w 3361266"/>
              <a:gd name="connsiteY113" fmla="*/ 118533 h 2277533"/>
              <a:gd name="connsiteX114" fmla="*/ 2692400 w 3361266"/>
              <a:gd name="connsiteY114" fmla="*/ 143933 h 2277533"/>
              <a:gd name="connsiteX115" fmla="*/ 2717800 w 3361266"/>
              <a:gd name="connsiteY115" fmla="*/ 160866 h 2277533"/>
              <a:gd name="connsiteX116" fmla="*/ 2734733 w 3361266"/>
              <a:gd name="connsiteY116" fmla="*/ 177800 h 2277533"/>
              <a:gd name="connsiteX117" fmla="*/ 2768600 w 3361266"/>
              <a:gd name="connsiteY117" fmla="*/ 220133 h 2277533"/>
              <a:gd name="connsiteX118" fmla="*/ 2794000 w 3361266"/>
              <a:gd name="connsiteY118" fmla="*/ 237066 h 2277533"/>
              <a:gd name="connsiteX119" fmla="*/ 2810933 w 3361266"/>
              <a:gd name="connsiteY119" fmla="*/ 254000 h 2277533"/>
              <a:gd name="connsiteX120" fmla="*/ 2836333 w 3361266"/>
              <a:gd name="connsiteY120" fmla="*/ 270933 h 2277533"/>
              <a:gd name="connsiteX121" fmla="*/ 2861733 w 3361266"/>
              <a:gd name="connsiteY121" fmla="*/ 296333 h 2277533"/>
              <a:gd name="connsiteX122" fmla="*/ 2912533 w 3361266"/>
              <a:gd name="connsiteY122" fmla="*/ 330200 h 2277533"/>
              <a:gd name="connsiteX123" fmla="*/ 2937933 w 3361266"/>
              <a:gd name="connsiteY123" fmla="*/ 347133 h 2277533"/>
              <a:gd name="connsiteX124" fmla="*/ 2988733 w 3361266"/>
              <a:gd name="connsiteY124" fmla="*/ 397933 h 2277533"/>
              <a:gd name="connsiteX125" fmla="*/ 3014133 w 3361266"/>
              <a:gd name="connsiteY125" fmla="*/ 414866 h 2277533"/>
              <a:gd name="connsiteX126" fmla="*/ 3048000 w 3361266"/>
              <a:gd name="connsiteY126" fmla="*/ 448733 h 2277533"/>
              <a:gd name="connsiteX127" fmla="*/ 3073400 w 3361266"/>
              <a:gd name="connsiteY127" fmla="*/ 474133 h 2277533"/>
              <a:gd name="connsiteX128" fmla="*/ 3090333 w 3361266"/>
              <a:gd name="connsiteY128" fmla="*/ 499533 h 2277533"/>
              <a:gd name="connsiteX129" fmla="*/ 3115733 w 3361266"/>
              <a:gd name="connsiteY129" fmla="*/ 516466 h 2277533"/>
              <a:gd name="connsiteX130" fmla="*/ 3149600 w 3361266"/>
              <a:gd name="connsiteY130" fmla="*/ 558800 h 2277533"/>
              <a:gd name="connsiteX131" fmla="*/ 3242733 w 3361266"/>
              <a:gd name="connsiteY131" fmla="*/ 711200 h 2277533"/>
              <a:gd name="connsiteX132" fmla="*/ 3276600 w 3361266"/>
              <a:gd name="connsiteY132" fmla="*/ 778933 h 2277533"/>
              <a:gd name="connsiteX133" fmla="*/ 3293533 w 3361266"/>
              <a:gd name="connsiteY133" fmla="*/ 829733 h 2277533"/>
              <a:gd name="connsiteX134" fmla="*/ 3310466 w 3361266"/>
              <a:gd name="connsiteY134" fmla="*/ 855133 h 2277533"/>
              <a:gd name="connsiteX135" fmla="*/ 3318933 w 3361266"/>
              <a:gd name="connsiteY135" fmla="*/ 880533 h 2277533"/>
              <a:gd name="connsiteX136" fmla="*/ 3335866 w 3361266"/>
              <a:gd name="connsiteY136" fmla="*/ 905933 h 2277533"/>
              <a:gd name="connsiteX137" fmla="*/ 3352800 w 3361266"/>
              <a:gd name="connsiteY137" fmla="*/ 956733 h 2277533"/>
              <a:gd name="connsiteX138" fmla="*/ 3361266 w 3361266"/>
              <a:gd name="connsiteY138" fmla="*/ 973666 h 2277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3361266" h="2277533">
                <a:moveTo>
                  <a:pt x="0" y="2277533"/>
                </a:moveTo>
                <a:cubicBezTo>
                  <a:pt x="11289" y="2263422"/>
                  <a:pt x="25213" y="2251064"/>
                  <a:pt x="33866" y="2235200"/>
                </a:cubicBezTo>
                <a:cubicBezTo>
                  <a:pt x="42413" y="2219530"/>
                  <a:pt x="45156" y="2201333"/>
                  <a:pt x="50800" y="2184400"/>
                </a:cubicBezTo>
                <a:cubicBezTo>
                  <a:pt x="53622" y="2175933"/>
                  <a:pt x="54315" y="2166426"/>
                  <a:pt x="59266" y="2159000"/>
                </a:cubicBezTo>
                <a:lnTo>
                  <a:pt x="76200" y="2133600"/>
                </a:lnTo>
                <a:cubicBezTo>
                  <a:pt x="90902" y="2089490"/>
                  <a:pt x="75035" y="2124472"/>
                  <a:pt x="101600" y="2091266"/>
                </a:cubicBezTo>
                <a:cubicBezTo>
                  <a:pt x="107957" y="2083320"/>
                  <a:pt x="111773" y="2073471"/>
                  <a:pt x="118533" y="2065866"/>
                </a:cubicBezTo>
                <a:cubicBezTo>
                  <a:pt x="134443" y="2047967"/>
                  <a:pt x="156050" y="2034992"/>
                  <a:pt x="169333" y="2015066"/>
                </a:cubicBezTo>
                <a:cubicBezTo>
                  <a:pt x="174977" y="2006599"/>
                  <a:pt x="179909" y="1997612"/>
                  <a:pt x="186266" y="1989666"/>
                </a:cubicBezTo>
                <a:cubicBezTo>
                  <a:pt x="191253" y="1983433"/>
                  <a:pt x="198410" y="1979119"/>
                  <a:pt x="203200" y="1972733"/>
                </a:cubicBezTo>
                <a:cubicBezTo>
                  <a:pt x="260642" y="1896144"/>
                  <a:pt x="215164" y="1943833"/>
                  <a:pt x="254000" y="1905000"/>
                </a:cubicBezTo>
                <a:cubicBezTo>
                  <a:pt x="256822" y="1896533"/>
                  <a:pt x="258475" y="1887582"/>
                  <a:pt x="262466" y="1879600"/>
                </a:cubicBezTo>
                <a:cubicBezTo>
                  <a:pt x="267017" y="1870498"/>
                  <a:pt x="275392" y="1863553"/>
                  <a:pt x="279400" y="1854200"/>
                </a:cubicBezTo>
                <a:cubicBezTo>
                  <a:pt x="315876" y="1769088"/>
                  <a:pt x="247861" y="1883415"/>
                  <a:pt x="304800" y="1769533"/>
                </a:cubicBezTo>
                <a:cubicBezTo>
                  <a:pt x="310444" y="1758244"/>
                  <a:pt x="317046" y="1747385"/>
                  <a:pt x="321733" y="1735666"/>
                </a:cubicBezTo>
                <a:cubicBezTo>
                  <a:pt x="328362" y="1719093"/>
                  <a:pt x="333022" y="1701799"/>
                  <a:pt x="338666" y="1684866"/>
                </a:cubicBezTo>
                <a:cubicBezTo>
                  <a:pt x="341488" y="1676399"/>
                  <a:pt x="343818" y="1667752"/>
                  <a:pt x="347133" y="1659466"/>
                </a:cubicBezTo>
                <a:cubicBezTo>
                  <a:pt x="352777" y="1645355"/>
                  <a:pt x="356526" y="1630328"/>
                  <a:pt x="364066" y="1617133"/>
                </a:cubicBezTo>
                <a:cubicBezTo>
                  <a:pt x="368027" y="1610202"/>
                  <a:pt x="375355" y="1605844"/>
                  <a:pt x="381000" y="1600200"/>
                </a:cubicBezTo>
                <a:lnTo>
                  <a:pt x="414866" y="1498600"/>
                </a:lnTo>
                <a:lnTo>
                  <a:pt x="423333" y="1473200"/>
                </a:lnTo>
                <a:cubicBezTo>
                  <a:pt x="426155" y="1464733"/>
                  <a:pt x="430050" y="1456551"/>
                  <a:pt x="431800" y="1447800"/>
                </a:cubicBezTo>
                <a:cubicBezTo>
                  <a:pt x="434622" y="1433689"/>
                  <a:pt x="437692" y="1419625"/>
                  <a:pt x="440266" y="1405466"/>
                </a:cubicBezTo>
                <a:cubicBezTo>
                  <a:pt x="453945" y="1330227"/>
                  <a:pt x="440936" y="1378056"/>
                  <a:pt x="465666" y="1303866"/>
                </a:cubicBezTo>
                <a:lnTo>
                  <a:pt x="474133" y="1278466"/>
                </a:lnTo>
                <a:cubicBezTo>
                  <a:pt x="476955" y="1269999"/>
                  <a:pt x="477650" y="1260492"/>
                  <a:pt x="482600" y="1253066"/>
                </a:cubicBezTo>
                <a:cubicBezTo>
                  <a:pt x="493889" y="1236133"/>
                  <a:pt x="510030" y="1221573"/>
                  <a:pt x="516466" y="1202266"/>
                </a:cubicBezTo>
                <a:cubicBezTo>
                  <a:pt x="537748" y="1138422"/>
                  <a:pt x="509040" y="1217118"/>
                  <a:pt x="541866" y="1151466"/>
                </a:cubicBezTo>
                <a:cubicBezTo>
                  <a:pt x="545857" y="1143484"/>
                  <a:pt x="546342" y="1134048"/>
                  <a:pt x="550333" y="1126066"/>
                </a:cubicBezTo>
                <a:cubicBezTo>
                  <a:pt x="561015" y="1104703"/>
                  <a:pt x="568448" y="1099484"/>
                  <a:pt x="584200" y="1083733"/>
                </a:cubicBezTo>
                <a:cubicBezTo>
                  <a:pt x="591086" y="1063073"/>
                  <a:pt x="593185" y="1049347"/>
                  <a:pt x="609600" y="1032933"/>
                </a:cubicBezTo>
                <a:cubicBezTo>
                  <a:pt x="616795" y="1025738"/>
                  <a:pt x="627054" y="1022357"/>
                  <a:pt x="635000" y="1016000"/>
                </a:cubicBezTo>
                <a:cubicBezTo>
                  <a:pt x="663658" y="993073"/>
                  <a:pt x="652086" y="982083"/>
                  <a:pt x="702733" y="965200"/>
                </a:cubicBezTo>
                <a:lnTo>
                  <a:pt x="753533" y="948266"/>
                </a:lnTo>
                <a:lnTo>
                  <a:pt x="778933" y="939800"/>
                </a:lnTo>
                <a:cubicBezTo>
                  <a:pt x="799271" y="944884"/>
                  <a:pt x="823582" y="946927"/>
                  <a:pt x="838200" y="965200"/>
                </a:cubicBezTo>
                <a:cubicBezTo>
                  <a:pt x="843775" y="972169"/>
                  <a:pt x="842074" y="982947"/>
                  <a:pt x="846666" y="990600"/>
                </a:cubicBezTo>
                <a:cubicBezTo>
                  <a:pt x="850773" y="997445"/>
                  <a:pt x="858613" y="1001300"/>
                  <a:pt x="863600" y="1007533"/>
                </a:cubicBezTo>
                <a:cubicBezTo>
                  <a:pt x="869957" y="1015479"/>
                  <a:pt x="875982" y="1023832"/>
                  <a:pt x="880533" y="1032933"/>
                </a:cubicBezTo>
                <a:cubicBezTo>
                  <a:pt x="915586" y="1103040"/>
                  <a:pt x="857406" y="1010941"/>
                  <a:pt x="905933" y="1083733"/>
                </a:cubicBezTo>
                <a:cubicBezTo>
                  <a:pt x="922091" y="1148364"/>
                  <a:pt x="903181" y="1086694"/>
                  <a:pt x="939800" y="1159933"/>
                </a:cubicBezTo>
                <a:cubicBezTo>
                  <a:pt x="961782" y="1203897"/>
                  <a:pt x="932124" y="1169192"/>
                  <a:pt x="965200" y="1202266"/>
                </a:cubicBezTo>
                <a:cubicBezTo>
                  <a:pt x="968022" y="1210733"/>
                  <a:pt x="969675" y="1219684"/>
                  <a:pt x="973666" y="1227666"/>
                </a:cubicBezTo>
                <a:cubicBezTo>
                  <a:pt x="978217" y="1236768"/>
                  <a:pt x="986592" y="1243713"/>
                  <a:pt x="990600" y="1253066"/>
                </a:cubicBezTo>
                <a:cubicBezTo>
                  <a:pt x="1014006" y="1307681"/>
                  <a:pt x="981917" y="1269785"/>
                  <a:pt x="1016000" y="1303866"/>
                </a:cubicBezTo>
                <a:cubicBezTo>
                  <a:pt x="1021644" y="1326444"/>
                  <a:pt x="1025573" y="1349522"/>
                  <a:pt x="1032933" y="1371600"/>
                </a:cubicBezTo>
                <a:cubicBezTo>
                  <a:pt x="1035755" y="1380067"/>
                  <a:pt x="1039235" y="1388342"/>
                  <a:pt x="1041400" y="1397000"/>
                </a:cubicBezTo>
                <a:cubicBezTo>
                  <a:pt x="1044890" y="1410961"/>
                  <a:pt x="1046744" y="1425285"/>
                  <a:pt x="1049866" y="1439333"/>
                </a:cubicBezTo>
                <a:cubicBezTo>
                  <a:pt x="1052390" y="1450692"/>
                  <a:pt x="1055809" y="1461841"/>
                  <a:pt x="1058333" y="1473200"/>
                </a:cubicBezTo>
                <a:cubicBezTo>
                  <a:pt x="1065235" y="1504256"/>
                  <a:pt x="1066421" y="1519918"/>
                  <a:pt x="1075266" y="1549400"/>
                </a:cubicBezTo>
                <a:cubicBezTo>
                  <a:pt x="1080395" y="1566497"/>
                  <a:pt x="1086556" y="1583267"/>
                  <a:pt x="1092200" y="1600200"/>
                </a:cubicBezTo>
                <a:lnTo>
                  <a:pt x="1109133" y="1651000"/>
                </a:lnTo>
                <a:cubicBezTo>
                  <a:pt x="1134824" y="1728070"/>
                  <a:pt x="1095415" y="1606347"/>
                  <a:pt x="1126066" y="1718733"/>
                </a:cubicBezTo>
                <a:cubicBezTo>
                  <a:pt x="1130762" y="1735953"/>
                  <a:pt x="1133099" y="1754681"/>
                  <a:pt x="1143000" y="1769533"/>
                </a:cubicBezTo>
                <a:cubicBezTo>
                  <a:pt x="1148644" y="1778000"/>
                  <a:pt x="1155800" y="1785634"/>
                  <a:pt x="1159933" y="1794933"/>
                </a:cubicBezTo>
                <a:cubicBezTo>
                  <a:pt x="1167182" y="1811244"/>
                  <a:pt x="1168883" y="1829768"/>
                  <a:pt x="1176866" y="1845733"/>
                </a:cubicBezTo>
                <a:cubicBezTo>
                  <a:pt x="1182511" y="1857022"/>
                  <a:pt x="1188828" y="1867999"/>
                  <a:pt x="1193800" y="1879600"/>
                </a:cubicBezTo>
                <a:cubicBezTo>
                  <a:pt x="1197316" y="1887803"/>
                  <a:pt x="1197674" y="1897347"/>
                  <a:pt x="1202266" y="1905000"/>
                </a:cubicBezTo>
                <a:cubicBezTo>
                  <a:pt x="1206373" y="1911845"/>
                  <a:pt x="1213555" y="1916289"/>
                  <a:pt x="1219200" y="1921933"/>
                </a:cubicBezTo>
                <a:cubicBezTo>
                  <a:pt x="1224844" y="1938866"/>
                  <a:pt x="1226232" y="1957881"/>
                  <a:pt x="1236133" y="1972733"/>
                </a:cubicBezTo>
                <a:cubicBezTo>
                  <a:pt x="1241777" y="1981200"/>
                  <a:pt x="1248515" y="1989032"/>
                  <a:pt x="1253066" y="1998133"/>
                </a:cubicBezTo>
                <a:cubicBezTo>
                  <a:pt x="1257057" y="2006115"/>
                  <a:pt x="1257542" y="2015551"/>
                  <a:pt x="1261533" y="2023533"/>
                </a:cubicBezTo>
                <a:cubicBezTo>
                  <a:pt x="1272215" y="2044896"/>
                  <a:pt x="1279648" y="2050115"/>
                  <a:pt x="1295400" y="2065866"/>
                </a:cubicBezTo>
                <a:cubicBezTo>
                  <a:pt x="1311587" y="2114431"/>
                  <a:pt x="1292907" y="2071009"/>
                  <a:pt x="1320800" y="2108200"/>
                </a:cubicBezTo>
                <a:cubicBezTo>
                  <a:pt x="1333011" y="2124481"/>
                  <a:pt x="1337733" y="2147711"/>
                  <a:pt x="1354666" y="2159000"/>
                </a:cubicBezTo>
                <a:cubicBezTo>
                  <a:pt x="1363133" y="2164644"/>
                  <a:pt x="1372249" y="2169419"/>
                  <a:pt x="1380066" y="2175933"/>
                </a:cubicBezTo>
                <a:cubicBezTo>
                  <a:pt x="1389264" y="2183598"/>
                  <a:pt x="1394999" y="2195518"/>
                  <a:pt x="1405466" y="2201333"/>
                </a:cubicBezTo>
                <a:cubicBezTo>
                  <a:pt x="1421069" y="2210001"/>
                  <a:pt x="1439333" y="2212622"/>
                  <a:pt x="1456266" y="2218266"/>
                </a:cubicBezTo>
                <a:lnTo>
                  <a:pt x="1481666" y="2226733"/>
                </a:lnTo>
                <a:lnTo>
                  <a:pt x="1507066" y="2235200"/>
                </a:lnTo>
                <a:cubicBezTo>
                  <a:pt x="1543755" y="2232378"/>
                  <a:pt x="1580620" y="2231297"/>
                  <a:pt x="1617133" y="2226733"/>
                </a:cubicBezTo>
                <a:cubicBezTo>
                  <a:pt x="1641969" y="2223628"/>
                  <a:pt x="1646757" y="2213434"/>
                  <a:pt x="1667933" y="2201333"/>
                </a:cubicBezTo>
                <a:cubicBezTo>
                  <a:pt x="1678892" y="2195071"/>
                  <a:pt x="1690511" y="2190044"/>
                  <a:pt x="1701800" y="2184400"/>
                </a:cubicBezTo>
                <a:cubicBezTo>
                  <a:pt x="1707444" y="2178755"/>
                  <a:pt x="1712500" y="2172453"/>
                  <a:pt x="1718733" y="2167466"/>
                </a:cubicBezTo>
                <a:cubicBezTo>
                  <a:pt x="1726679" y="2161109"/>
                  <a:pt x="1736938" y="2157728"/>
                  <a:pt x="1744133" y="2150533"/>
                </a:cubicBezTo>
                <a:cubicBezTo>
                  <a:pt x="1751328" y="2143338"/>
                  <a:pt x="1754709" y="2133079"/>
                  <a:pt x="1761066" y="2125133"/>
                </a:cubicBezTo>
                <a:cubicBezTo>
                  <a:pt x="1782069" y="2098880"/>
                  <a:pt x="1777557" y="2117551"/>
                  <a:pt x="1794933" y="2082800"/>
                </a:cubicBezTo>
                <a:cubicBezTo>
                  <a:pt x="1798924" y="2074818"/>
                  <a:pt x="1799775" y="2065555"/>
                  <a:pt x="1803400" y="2057400"/>
                </a:cubicBezTo>
                <a:cubicBezTo>
                  <a:pt x="1826576" y="2005254"/>
                  <a:pt x="1817856" y="2017544"/>
                  <a:pt x="1845733" y="1989666"/>
                </a:cubicBezTo>
                <a:cubicBezTo>
                  <a:pt x="1855232" y="1961170"/>
                  <a:pt x="1854394" y="1959694"/>
                  <a:pt x="1871133" y="1930400"/>
                </a:cubicBezTo>
                <a:cubicBezTo>
                  <a:pt x="1892336" y="1893295"/>
                  <a:pt x="1885445" y="1918407"/>
                  <a:pt x="1896533" y="1879600"/>
                </a:cubicBezTo>
                <a:cubicBezTo>
                  <a:pt x="1909645" y="1833709"/>
                  <a:pt x="1902377" y="1850381"/>
                  <a:pt x="1913466" y="1794933"/>
                </a:cubicBezTo>
                <a:cubicBezTo>
                  <a:pt x="1915748" y="1783523"/>
                  <a:pt x="1919756" y="1772497"/>
                  <a:pt x="1921933" y="1761066"/>
                </a:cubicBezTo>
                <a:cubicBezTo>
                  <a:pt x="1931049" y="1713207"/>
                  <a:pt x="1936984" y="1664740"/>
                  <a:pt x="1947333" y="1617133"/>
                </a:cubicBezTo>
                <a:cubicBezTo>
                  <a:pt x="1951125" y="1599691"/>
                  <a:pt x="1959937" y="1583649"/>
                  <a:pt x="1964266" y="1566333"/>
                </a:cubicBezTo>
                <a:cubicBezTo>
                  <a:pt x="1967088" y="1555044"/>
                  <a:pt x="1970451" y="1543876"/>
                  <a:pt x="1972733" y="1532466"/>
                </a:cubicBezTo>
                <a:cubicBezTo>
                  <a:pt x="1980278" y="1494744"/>
                  <a:pt x="1980590" y="1475638"/>
                  <a:pt x="1989666" y="1439333"/>
                </a:cubicBezTo>
                <a:cubicBezTo>
                  <a:pt x="1991831" y="1430675"/>
                  <a:pt x="1995311" y="1422400"/>
                  <a:pt x="1998133" y="1413933"/>
                </a:cubicBezTo>
                <a:cubicBezTo>
                  <a:pt x="2009124" y="1336999"/>
                  <a:pt x="2000290" y="1373596"/>
                  <a:pt x="2023533" y="1303866"/>
                </a:cubicBezTo>
                <a:lnTo>
                  <a:pt x="2032000" y="1278466"/>
                </a:lnTo>
                <a:cubicBezTo>
                  <a:pt x="2039992" y="1222519"/>
                  <a:pt x="2059527" y="1083689"/>
                  <a:pt x="2065866" y="1058333"/>
                </a:cubicBezTo>
                <a:cubicBezTo>
                  <a:pt x="2072028" y="1033686"/>
                  <a:pt x="2079218" y="1007210"/>
                  <a:pt x="2082800" y="982133"/>
                </a:cubicBezTo>
                <a:cubicBezTo>
                  <a:pt x="2086414" y="956834"/>
                  <a:pt x="2088096" y="931292"/>
                  <a:pt x="2091266" y="905933"/>
                </a:cubicBezTo>
                <a:cubicBezTo>
                  <a:pt x="2098266" y="849928"/>
                  <a:pt x="2098344" y="853610"/>
                  <a:pt x="2108200" y="804333"/>
                </a:cubicBezTo>
                <a:cubicBezTo>
                  <a:pt x="2112029" y="723917"/>
                  <a:pt x="2116076" y="602502"/>
                  <a:pt x="2125133" y="516466"/>
                </a:cubicBezTo>
                <a:cubicBezTo>
                  <a:pt x="2126930" y="499393"/>
                  <a:pt x="2131172" y="482660"/>
                  <a:pt x="2133600" y="465666"/>
                </a:cubicBezTo>
                <a:cubicBezTo>
                  <a:pt x="2136818" y="443141"/>
                  <a:pt x="2138606" y="420422"/>
                  <a:pt x="2142066" y="397933"/>
                </a:cubicBezTo>
                <a:cubicBezTo>
                  <a:pt x="2148450" y="356437"/>
                  <a:pt x="2150573" y="359657"/>
                  <a:pt x="2159000" y="321733"/>
                </a:cubicBezTo>
                <a:cubicBezTo>
                  <a:pt x="2162122" y="307685"/>
                  <a:pt x="2164230" y="293422"/>
                  <a:pt x="2167466" y="279400"/>
                </a:cubicBezTo>
                <a:cubicBezTo>
                  <a:pt x="2183410" y="210309"/>
                  <a:pt x="2181120" y="221504"/>
                  <a:pt x="2201333" y="160866"/>
                </a:cubicBezTo>
                <a:lnTo>
                  <a:pt x="2209800" y="135466"/>
                </a:lnTo>
                <a:cubicBezTo>
                  <a:pt x="2212622" y="126999"/>
                  <a:pt x="2210840" y="115016"/>
                  <a:pt x="2218266" y="110066"/>
                </a:cubicBezTo>
                <a:cubicBezTo>
                  <a:pt x="2226733" y="104422"/>
                  <a:pt x="2235720" y="99490"/>
                  <a:pt x="2243666" y="93133"/>
                </a:cubicBezTo>
                <a:cubicBezTo>
                  <a:pt x="2249899" y="88146"/>
                  <a:pt x="2253755" y="80307"/>
                  <a:pt x="2260600" y="76200"/>
                </a:cubicBezTo>
                <a:cubicBezTo>
                  <a:pt x="2268253" y="71608"/>
                  <a:pt x="2278018" y="71724"/>
                  <a:pt x="2286000" y="67733"/>
                </a:cubicBezTo>
                <a:cubicBezTo>
                  <a:pt x="2295101" y="63182"/>
                  <a:pt x="2302047" y="54808"/>
                  <a:pt x="2311400" y="50800"/>
                </a:cubicBezTo>
                <a:cubicBezTo>
                  <a:pt x="2322095" y="46216"/>
                  <a:pt x="2334121" y="45677"/>
                  <a:pt x="2345266" y="42333"/>
                </a:cubicBezTo>
                <a:cubicBezTo>
                  <a:pt x="2345301" y="42323"/>
                  <a:pt x="2408749" y="21172"/>
                  <a:pt x="2421466" y="16933"/>
                </a:cubicBezTo>
                <a:cubicBezTo>
                  <a:pt x="2429933" y="14111"/>
                  <a:pt x="2438010" y="9573"/>
                  <a:pt x="2446866" y="8466"/>
                </a:cubicBezTo>
                <a:lnTo>
                  <a:pt x="2514600" y="0"/>
                </a:lnTo>
                <a:cubicBezTo>
                  <a:pt x="2540000" y="2822"/>
                  <a:pt x="2566144" y="1742"/>
                  <a:pt x="2590800" y="8466"/>
                </a:cubicBezTo>
                <a:cubicBezTo>
                  <a:pt x="2609947" y="13688"/>
                  <a:pt x="2609789" y="37977"/>
                  <a:pt x="2616200" y="50800"/>
                </a:cubicBezTo>
                <a:cubicBezTo>
                  <a:pt x="2625715" y="69829"/>
                  <a:pt x="2642482" y="88225"/>
                  <a:pt x="2658533" y="101600"/>
                </a:cubicBezTo>
                <a:cubicBezTo>
                  <a:pt x="2666350" y="108114"/>
                  <a:pt x="2675466" y="112889"/>
                  <a:pt x="2683933" y="118533"/>
                </a:cubicBezTo>
                <a:cubicBezTo>
                  <a:pt x="2686755" y="127000"/>
                  <a:pt x="2686825" y="136964"/>
                  <a:pt x="2692400" y="143933"/>
                </a:cubicBezTo>
                <a:cubicBezTo>
                  <a:pt x="2698757" y="151879"/>
                  <a:pt x="2709854" y="154509"/>
                  <a:pt x="2717800" y="160866"/>
                </a:cubicBezTo>
                <a:cubicBezTo>
                  <a:pt x="2724033" y="165853"/>
                  <a:pt x="2729746" y="171567"/>
                  <a:pt x="2734733" y="177800"/>
                </a:cubicBezTo>
                <a:cubicBezTo>
                  <a:pt x="2754292" y="202250"/>
                  <a:pt x="2745884" y="201961"/>
                  <a:pt x="2768600" y="220133"/>
                </a:cubicBezTo>
                <a:cubicBezTo>
                  <a:pt x="2776546" y="226490"/>
                  <a:pt x="2786054" y="230709"/>
                  <a:pt x="2794000" y="237066"/>
                </a:cubicBezTo>
                <a:cubicBezTo>
                  <a:pt x="2800233" y="242053"/>
                  <a:pt x="2804700" y="249013"/>
                  <a:pt x="2810933" y="254000"/>
                </a:cubicBezTo>
                <a:cubicBezTo>
                  <a:pt x="2818879" y="260357"/>
                  <a:pt x="2828516" y="264419"/>
                  <a:pt x="2836333" y="270933"/>
                </a:cubicBezTo>
                <a:cubicBezTo>
                  <a:pt x="2845531" y="278598"/>
                  <a:pt x="2852282" y="288982"/>
                  <a:pt x="2861733" y="296333"/>
                </a:cubicBezTo>
                <a:cubicBezTo>
                  <a:pt x="2877797" y="308828"/>
                  <a:pt x="2895600" y="318911"/>
                  <a:pt x="2912533" y="330200"/>
                </a:cubicBezTo>
                <a:cubicBezTo>
                  <a:pt x="2921000" y="335844"/>
                  <a:pt x="2930738" y="339938"/>
                  <a:pt x="2937933" y="347133"/>
                </a:cubicBezTo>
                <a:cubicBezTo>
                  <a:pt x="2954866" y="364066"/>
                  <a:pt x="2968807" y="384650"/>
                  <a:pt x="2988733" y="397933"/>
                </a:cubicBezTo>
                <a:cubicBezTo>
                  <a:pt x="2997200" y="403577"/>
                  <a:pt x="3006407" y="408244"/>
                  <a:pt x="3014133" y="414866"/>
                </a:cubicBezTo>
                <a:cubicBezTo>
                  <a:pt x="3026255" y="425256"/>
                  <a:pt x="3036711" y="437444"/>
                  <a:pt x="3048000" y="448733"/>
                </a:cubicBezTo>
                <a:cubicBezTo>
                  <a:pt x="3056467" y="457200"/>
                  <a:pt x="3066758" y="464170"/>
                  <a:pt x="3073400" y="474133"/>
                </a:cubicBezTo>
                <a:cubicBezTo>
                  <a:pt x="3079044" y="482600"/>
                  <a:pt x="3083138" y="492338"/>
                  <a:pt x="3090333" y="499533"/>
                </a:cubicBezTo>
                <a:cubicBezTo>
                  <a:pt x="3097528" y="506728"/>
                  <a:pt x="3108538" y="509271"/>
                  <a:pt x="3115733" y="516466"/>
                </a:cubicBezTo>
                <a:cubicBezTo>
                  <a:pt x="3128511" y="529244"/>
                  <a:pt x="3138971" y="544185"/>
                  <a:pt x="3149600" y="558800"/>
                </a:cubicBezTo>
                <a:cubicBezTo>
                  <a:pt x="3177592" y="597290"/>
                  <a:pt x="3226426" y="678586"/>
                  <a:pt x="3242733" y="711200"/>
                </a:cubicBezTo>
                <a:cubicBezTo>
                  <a:pt x="3281648" y="789029"/>
                  <a:pt x="3238343" y="740678"/>
                  <a:pt x="3276600" y="778933"/>
                </a:cubicBezTo>
                <a:cubicBezTo>
                  <a:pt x="3282244" y="795866"/>
                  <a:pt x="3283632" y="814881"/>
                  <a:pt x="3293533" y="829733"/>
                </a:cubicBezTo>
                <a:cubicBezTo>
                  <a:pt x="3299177" y="838200"/>
                  <a:pt x="3305915" y="846032"/>
                  <a:pt x="3310466" y="855133"/>
                </a:cubicBezTo>
                <a:cubicBezTo>
                  <a:pt x="3314457" y="863115"/>
                  <a:pt x="3314942" y="872551"/>
                  <a:pt x="3318933" y="880533"/>
                </a:cubicBezTo>
                <a:cubicBezTo>
                  <a:pt x="3323484" y="889634"/>
                  <a:pt x="3331733" y="896634"/>
                  <a:pt x="3335866" y="905933"/>
                </a:cubicBezTo>
                <a:cubicBezTo>
                  <a:pt x="3343115" y="922244"/>
                  <a:pt x="3344818" y="940768"/>
                  <a:pt x="3352800" y="956733"/>
                </a:cubicBezTo>
                <a:lnTo>
                  <a:pt x="3361266" y="973666"/>
                </a:ln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3FA68CCA-8A5E-4E35-8C8A-0A59222516BB}"/>
              </a:ext>
            </a:extLst>
          </p:cNvPr>
          <p:cNvSpPr txBox="1"/>
          <p:nvPr/>
        </p:nvSpPr>
        <p:spPr>
          <a:xfrm rot="16200000">
            <a:off x="-292302" y="3492921"/>
            <a:ext cx="1590500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fr-FR" sz="1100" dirty="0">
                <a:latin typeface="+mn-lt"/>
              </a:rPr>
              <a:t>N</a:t>
            </a:r>
            <a:r>
              <a:rPr lang="fr-FR" sz="1100" baseline="-25000" dirty="0">
                <a:latin typeface="+mn-lt"/>
              </a:rPr>
              <a:t>2</a:t>
            </a:r>
            <a:r>
              <a:rPr lang="fr-FR" sz="1100" dirty="0">
                <a:latin typeface="+mn-lt"/>
              </a:rPr>
              <a:t>O flux (µmol.m</a:t>
            </a:r>
            <a:r>
              <a:rPr lang="fr-FR" sz="1100" baseline="30000" dirty="0">
                <a:latin typeface="+mn-lt"/>
              </a:rPr>
              <a:t>-3</a:t>
            </a:r>
            <a:r>
              <a:rPr lang="fr-FR" sz="1100" dirty="0">
                <a:latin typeface="+mn-lt"/>
              </a:rPr>
              <a:t>.h</a:t>
            </a:r>
            <a:r>
              <a:rPr lang="fr-FR" sz="1100" baseline="30000" dirty="0">
                <a:latin typeface="+mn-lt"/>
              </a:rPr>
              <a:t>-1</a:t>
            </a:r>
            <a:r>
              <a:rPr lang="fr-FR" sz="1100" dirty="0">
                <a:latin typeface="+mn-lt"/>
              </a:rPr>
              <a:t>)</a:t>
            </a:r>
            <a:endParaRPr lang="en-GB" sz="1100" dirty="0">
              <a:latin typeface="+mn-lt"/>
            </a:endParaRP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3F2C2B57-C5B5-4A1C-946B-995E5758C202}"/>
              </a:ext>
            </a:extLst>
          </p:cNvPr>
          <p:cNvSpPr txBox="1"/>
          <p:nvPr/>
        </p:nvSpPr>
        <p:spPr>
          <a:xfrm>
            <a:off x="1380268" y="5106942"/>
            <a:ext cx="2193229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fr-FR" sz="1100" dirty="0">
                <a:latin typeface="+mn-lt"/>
              </a:rPr>
              <a:t>Time relative to </a:t>
            </a:r>
            <a:r>
              <a:rPr lang="fr-FR" sz="1100" dirty="0" err="1">
                <a:latin typeface="+mn-lt"/>
              </a:rPr>
              <a:t>treatment</a:t>
            </a:r>
            <a:r>
              <a:rPr lang="fr-FR" sz="1100" dirty="0">
                <a:latin typeface="+mn-lt"/>
              </a:rPr>
              <a:t> (</a:t>
            </a:r>
            <a:r>
              <a:rPr lang="fr-FR" sz="1100" dirty="0" err="1">
                <a:latin typeface="+mn-lt"/>
              </a:rPr>
              <a:t>hour</a:t>
            </a:r>
            <a:r>
              <a:rPr lang="fr-FR" sz="1100" dirty="0">
                <a:latin typeface="+mn-lt"/>
              </a:rPr>
              <a:t>)</a:t>
            </a:r>
            <a:endParaRPr lang="en-GB" sz="1100" dirty="0">
              <a:latin typeface="+mn-lt"/>
            </a:endParaRP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964B64D8-6918-4EEC-9A94-D59C74DEA856}"/>
              </a:ext>
            </a:extLst>
          </p:cNvPr>
          <p:cNvSpPr txBox="1"/>
          <p:nvPr/>
        </p:nvSpPr>
        <p:spPr>
          <a:xfrm>
            <a:off x="4678375" y="3065523"/>
            <a:ext cx="2065325" cy="1277273"/>
          </a:xfrm>
          <a:prstGeom prst="rect">
            <a:avLst/>
          </a:prstGeom>
          <a:noFill/>
          <a:ln w="12700">
            <a:solidFill>
              <a:srgbClr val="C3C3C3"/>
            </a:solidFill>
          </a:ln>
        </p:spPr>
        <p:txBody>
          <a:bodyPr wrap="square" rtlCol="0" anchor="ctr">
            <a:spAutoFit/>
          </a:bodyPr>
          <a:lstStyle/>
          <a:p>
            <a:r>
              <a:rPr lang="fr-FR" sz="1100" dirty="0">
                <a:latin typeface="+mn-lt"/>
              </a:rPr>
              <a:t>        Water, Rep1</a:t>
            </a:r>
          </a:p>
          <a:p>
            <a:r>
              <a:rPr lang="fr-FR" sz="1100" dirty="0">
                <a:latin typeface="+mn-lt"/>
              </a:rPr>
              <a:t>        Water, Rep2</a:t>
            </a:r>
          </a:p>
          <a:p>
            <a:r>
              <a:rPr lang="fr-FR" sz="1100" dirty="0">
                <a:latin typeface="+mn-lt"/>
              </a:rPr>
              <a:t>        Water, Rep3</a:t>
            </a:r>
          </a:p>
          <a:p>
            <a:r>
              <a:rPr lang="fr-FR" sz="1100" dirty="0">
                <a:latin typeface="+mn-lt"/>
              </a:rPr>
              <a:t>        </a:t>
            </a:r>
            <a:r>
              <a:rPr lang="fr-FR" sz="1100" dirty="0" err="1">
                <a:latin typeface="+mn-lt"/>
              </a:rPr>
              <a:t>Water+Nitrate</a:t>
            </a:r>
            <a:r>
              <a:rPr lang="fr-FR" sz="1100" dirty="0">
                <a:latin typeface="+mn-lt"/>
              </a:rPr>
              <a:t>, Rep1</a:t>
            </a:r>
          </a:p>
          <a:p>
            <a:r>
              <a:rPr lang="fr-FR" sz="1100" dirty="0">
                <a:latin typeface="+mn-lt"/>
              </a:rPr>
              <a:t>        </a:t>
            </a:r>
            <a:r>
              <a:rPr lang="fr-FR" sz="1100" dirty="0" err="1">
                <a:latin typeface="+mn-lt"/>
              </a:rPr>
              <a:t>Water+Nitrate</a:t>
            </a:r>
            <a:r>
              <a:rPr lang="fr-FR" sz="1100" dirty="0">
                <a:latin typeface="+mn-lt"/>
              </a:rPr>
              <a:t>, Rep2</a:t>
            </a:r>
          </a:p>
          <a:p>
            <a:r>
              <a:rPr lang="fr-FR" sz="1100" dirty="0">
                <a:latin typeface="+mn-lt"/>
              </a:rPr>
              <a:t>        </a:t>
            </a:r>
            <a:r>
              <a:rPr lang="fr-FR" sz="1100" dirty="0" err="1">
                <a:latin typeface="+mn-lt"/>
              </a:rPr>
              <a:t>Water+Nitrate</a:t>
            </a:r>
            <a:r>
              <a:rPr lang="fr-FR" sz="1100" dirty="0">
                <a:latin typeface="+mn-lt"/>
              </a:rPr>
              <a:t>, Rep3</a:t>
            </a:r>
          </a:p>
          <a:p>
            <a:r>
              <a:rPr lang="fr-FR" sz="1100" dirty="0">
                <a:latin typeface="+mn-lt"/>
              </a:rPr>
              <a:t>        Possible N</a:t>
            </a:r>
            <a:r>
              <a:rPr lang="fr-FR" sz="1100" baseline="-25000" dirty="0">
                <a:latin typeface="+mn-lt"/>
              </a:rPr>
              <a:t>2</a:t>
            </a:r>
            <a:r>
              <a:rPr lang="fr-FR" sz="1100" dirty="0">
                <a:latin typeface="+mn-lt"/>
              </a:rPr>
              <a:t>O </a:t>
            </a:r>
            <a:r>
              <a:rPr lang="fr-FR" sz="1100" dirty="0" err="1">
                <a:latin typeface="+mn-lt"/>
              </a:rPr>
              <a:t>dynamics</a:t>
            </a:r>
            <a:endParaRPr lang="en-GB" sz="1100" dirty="0">
              <a:latin typeface="+mn-lt"/>
            </a:endParaRPr>
          </a:p>
        </p:txBody>
      </p:sp>
      <p:sp>
        <p:nvSpPr>
          <p:cNvPr id="116" name="Ellipse 115">
            <a:extLst>
              <a:ext uri="{FF2B5EF4-FFF2-40B4-BE49-F238E27FC236}">
                <a16:creationId xmlns:a16="http://schemas.microsoft.com/office/drawing/2014/main" id="{93ED511F-CDD8-4723-98B9-71E69ADBA2DD}"/>
              </a:ext>
            </a:extLst>
          </p:cNvPr>
          <p:cNvSpPr/>
          <p:nvPr/>
        </p:nvSpPr>
        <p:spPr>
          <a:xfrm>
            <a:off x="4816156" y="3154864"/>
            <a:ext cx="90000" cy="89616"/>
          </a:xfrm>
          <a:prstGeom prst="ellipse">
            <a:avLst/>
          </a:prstGeom>
          <a:solidFill>
            <a:srgbClr val="0000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2C7CD11D-FBD5-4A9A-BA1B-37817331A5F5}"/>
              </a:ext>
            </a:extLst>
          </p:cNvPr>
          <p:cNvSpPr/>
          <p:nvPr/>
        </p:nvSpPr>
        <p:spPr>
          <a:xfrm>
            <a:off x="4825156" y="3327630"/>
            <a:ext cx="72000" cy="72000"/>
          </a:xfrm>
          <a:prstGeom prst="rect">
            <a:avLst/>
          </a:prstGeom>
          <a:solidFill>
            <a:srgbClr val="0000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Losange 124">
            <a:extLst>
              <a:ext uri="{FF2B5EF4-FFF2-40B4-BE49-F238E27FC236}">
                <a16:creationId xmlns:a16="http://schemas.microsoft.com/office/drawing/2014/main" id="{EA5D2211-DDDE-45A9-84D1-E076AF56625F}"/>
              </a:ext>
            </a:extLst>
          </p:cNvPr>
          <p:cNvSpPr/>
          <p:nvPr/>
        </p:nvSpPr>
        <p:spPr>
          <a:xfrm>
            <a:off x="4807156" y="3482780"/>
            <a:ext cx="108000" cy="108000"/>
          </a:xfrm>
          <a:prstGeom prst="diamond">
            <a:avLst/>
          </a:prstGeom>
          <a:solidFill>
            <a:srgbClr val="0000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Ellipse 125">
            <a:extLst>
              <a:ext uri="{FF2B5EF4-FFF2-40B4-BE49-F238E27FC236}">
                <a16:creationId xmlns:a16="http://schemas.microsoft.com/office/drawing/2014/main" id="{784065D4-3C18-4AC0-B85E-335EF441DDFE}"/>
              </a:ext>
            </a:extLst>
          </p:cNvPr>
          <p:cNvSpPr/>
          <p:nvPr/>
        </p:nvSpPr>
        <p:spPr>
          <a:xfrm>
            <a:off x="4816156" y="3673930"/>
            <a:ext cx="90000" cy="89616"/>
          </a:xfrm>
          <a:prstGeom prst="ellipse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7A84E64D-67C9-49AA-9B4D-0F10F9B1F99C}"/>
              </a:ext>
            </a:extLst>
          </p:cNvPr>
          <p:cNvSpPr/>
          <p:nvPr/>
        </p:nvSpPr>
        <p:spPr>
          <a:xfrm>
            <a:off x="4825156" y="3846696"/>
            <a:ext cx="72000" cy="72000"/>
          </a:xfrm>
          <a:prstGeom prst="rect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Losange 127">
            <a:extLst>
              <a:ext uri="{FF2B5EF4-FFF2-40B4-BE49-F238E27FC236}">
                <a16:creationId xmlns:a16="http://schemas.microsoft.com/office/drawing/2014/main" id="{35274CE8-F881-4704-90D0-BF0DDD4F2C57}"/>
              </a:ext>
            </a:extLst>
          </p:cNvPr>
          <p:cNvSpPr/>
          <p:nvPr/>
        </p:nvSpPr>
        <p:spPr>
          <a:xfrm>
            <a:off x="4807156" y="4001848"/>
            <a:ext cx="108000" cy="108000"/>
          </a:xfrm>
          <a:prstGeom prst="diamond">
            <a:avLst/>
          </a:prstGeom>
          <a:solidFill>
            <a:srgbClr val="FF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864928D4-4836-4CF2-BB7E-2966912998ED}"/>
              </a:ext>
            </a:extLst>
          </p:cNvPr>
          <p:cNvCxnSpPr>
            <a:cxnSpLocks/>
          </p:cNvCxnSpPr>
          <p:nvPr/>
        </p:nvCxnSpPr>
        <p:spPr>
          <a:xfrm flipH="1">
            <a:off x="4774672" y="4214352"/>
            <a:ext cx="170696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ZoneTexte 129">
            <a:extLst>
              <a:ext uri="{FF2B5EF4-FFF2-40B4-BE49-F238E27FC236}">
                <a16:creationId xmlns:a16="http://schemas.microsoft.com/office/drawing/2014/main" id="{7C1A0A0B-B9AA-46D4-A336-81B78D4BEDCE}"/>
              </a:ext>
            </a:extLst>
          </p:cNvPr>
          <p:cNvSpPr txBox="1"/>
          <p:nvPr/>
        </p:nvSpPr>
        <p:spPr>
          <a:xfrm>
            <a:off x="625723" y="1914780"/>
            <a:ext cx="790601" cy="2616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fr-FR" sz="1100" dirty="0" err="1">
                <a:solidFill>
                  <a:srgbClr val="FF0000"/>
                </a:solidFill>
              </a:rPr>
              <a:t>Treatment</a:t>
            </a:r>
            <a:endParaRPr lang="en-GB" sz="1100" dirty="0">
              <a:solidFill>
                <a:srgbClr val="FF0000"/>
              </a:solidFill>
            </a:endParaRP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439E187-93EE-407A-8733-1D2101307310}"/>
              </a:ext>
            </a:extLst>
          </p:cNvPr>
          <p:cNvSpPr/>
          <p:nvPr/>
        </p:nvSpPr>
        <p:spPr>
          <a:xfrm>
            <a:off x="1057275" y="2247900"/>
            <a:ext cx="1019218" cy="2686050"/>
          </a:xfrm>
          <a:custGeom>
            <a:avLst/>
            <a:gdLst>
              <a:gd name="connsiteX0" fmla="*/ 0 w 1019218"/>
              <a:gd name="connsiteY0" fmla="*/ 2686050 h 2686050"/>
              <a:gd name="connsiteX1" fmla="*/ 9525 w 1019218"/>
              <a:gd name="connsiteY1" fmla="*/ 2638425 h 2686050"/>
              <a:gd name="connsiteX2" fmla="*/ 38100 w 1019218"/>
              <a:gd name="connsiteY2" fmla="*/ 2552700 h 2686050"/>
              <a:gd name="connsiteX3" fmla="*/ 47625 w 1019218"/>
              <a:gd name="connsiteY3" fmla="*/ 2524125 h 2686050"/>
              <a:gd name="connsiteX4" fmla="*/ 76200 w 1019218"/>
              <a:gd name="connsiteY4" fmla="*/ 2505075 h 2686050"/>
              <a:gd name="connsiteX5" fmla="*/ 123825 w 1019218"/>
              <a:gd name="connsiteY5" fmla="*/ 2457450 h 2686050"/>
              <a:gd name="connsiteX6" fmla="*/ 171450 w 1019218"/>
              <a:gd name="connsiteY6" fmla="*/ 2409825 h 2686050"/>
              <a:gd name="connsiteX7" fmla="*/ 219075 w 1019218"/>
              <a:gd name="connsiteY7" fmla="*/ 2352675 h 2686050"/>
              <a:gd name="connsiteX8" fmla="*/ 276225 w 1019218"/>
              <a:gd name="connsiteY8" fmla="*/ 2266950 h 2686050"/>
              <a:gd name="connsiteX9" fmla="*/ 295275 w 1019218"/>
              <a:gd name="connsiteY9" fmla="*/ 2238375 h 2686050"/>
              <a:gd name="connsiteX10" fmla="*/ 314325 w 1019218"/>
              <a:gd name="connsiteY10" fmla="*/ 2209800 h 2686050"/>
              <a:gd name="connsiteX11" fmla="*/ 333375 w 1019218"/>
              <a:gd name="connsiteY11" fmla="*/ 2152650 h 2686050"/>
              <a:gd name="connsiteX12" fmla="*/ 342900 w 1019218"/>
              <a:gd name="connsiteY12" fmla="*/ 2124075 h 2686050"/>
              <a:gd name="connsiteX13" fmla="*/ 361950 w 1019218"/>
              <a:gd name="connsiteY13" fmla="*/ 2095500 h 2686050"/>
              <a:gd name="connsiteX14" fmla="*/ 381000 w 1019218"/>
              <a:gd name="connsiteY14" fmla="*/ 2009775 h 2686050"/>
              <a:gd name="connsiteX15" fmla="*/ 400050 w 1019218"/>
              <a:gd name="connsiteY15" fmla="*/ 1952625 h 2686050"/>
              <a:gd name="connsiteX16" fmla="*/ 409575 w 1019218"/>
              <a:gd name="connsiteY16" fmla="*/ 1924050 h 2686050"/>
              <a:gd name="connsiteX17" fmla="*/ 419100 w 1019218"/>
              <a:gd name="connsiteY17" fmla="*/ 1885950 h 2686050"/>
              <a:gd name="connsiteX18" fmla="*/ 447675 w 1019218"/>
              <a:gd name="connsiteY18" fmla="*/ 1781175 h 2686050"/>
              <a:gd name="connsiteX19" fmla="*/ 457200 w 1019218"/>
              <a:gd name="connsiteY19" fmla="*/ 1724025 h 2686050"/>
              <a:gd name="connsiteX20" fmla="*/ 466725 w 1019218"/>
              <a:gd name="connsiteY20" fmla="*/ 1676400 h 2686050"/>
              <a:gd name="connsiteX21" fmla="*/ 476250 w 1019218"/>
              <a:gd name="connsiteY21" fmla="*/ 1590675 h 2686050"/>
              <a:gd name="connsiteX22" fmla="*/ 485775 w 1019218"/>
              <a:gd name="connsiteY22" fmla="*/ 1552575 h 2686050"/>
              <a:gd name="connsiteX23" fmla="*/ 495300 w 1019218"/>
              <a:gd name="connsiteY23" fmla="*/ 1504950 h 2686050"/>
              <a:gd name="connsiteX24" fmla="*/ 514350 w 1019218"/>
              <a:gd name="connsiteY24" fmla="*/ 1428750 h 2686050"/>
              <a:gd name="connsiteX25" fmla="*/ 523875 w 1019218"/>
              <a:gd name="connsiteY25" fmla="*/ 1390650 h 2686050"/>
              <a:gd name="connsiteX26" fmla="*/ 533400 w 1019218"/>
              <a:gd name="connsiteY26" fmla="*/ 1362075 h 2686050"/>
              <a:gd name="connsiteX27" fmla="*/ 542925 w 1019218"/>
              <a:gd name="connsiteY27" fmla="*/ 1323975 h 2686050"/>
              <a:gd name="connsiteX28" fmla="*/ 561975 w 1019218"/>
              <a:gd name="connsiteY28" fmla="*/ 1266825 h 2686050"/>
              <a:gd name="connsiteX29" fmla="*/ 590550 w 1019218"/>
              <a:gd name="connsiteY29" fmla="*/ 1171575 h 2686050"/>
              <a:gd name="connsiteX30" fmla="*/ 600075 w 1019218"/>
              <a:gd name="connsiteY30" fmla="*/ 1143000 h 2686050"/>
              <a:gd name="connsiteX31" fmla="*/ 619125 w 1019218"/>
              <a:gd name="connsiteY31" fmla="*/ 1114425 h 2686050"/>
              <a:gd name="connsiteX32" fmla="*/ 638175 w 1019218"/>
              <a:gd name="connsiteY32" fmla="*/ 1057275 h 2686050"/>
              <a:gd name="connsiteX33" fmla="*/ 657225 w 1019218"/>
              <a:gd name="connsiteY33" fmla="*/ 1028700 h 2686050"/>
              <a:gd name="connsiteX34" fmla="*/ 676275 w 1019218"/>
              <a:gd name="connsiteY34" fmla="*/ 971550 h 2686050"/>
              <a:gd name="connsiteX35" fmla="*/ 695325 w 1019218"/>
              <a:gd name="connsiteY35" fmla="*/ 942975 h 2686050"/>
              <a:gd name="connsiteX36" fmla="*/ 714375 w 1019218"/>
              <a:gd name="connsiteY36" fmla="*/ 885825 h 2686050"/>
              <a:gd name="connsiteX37" fmla="*/ 733425 w 1019218"/>
              <a:gd name="connsiteY37" fmla="*/ 828675 h 2686050"/>
              <a:gd name="connsiteX38" fmla="*/ 742950 w 1019218"/>
              <a:gd name="connsiteY38" fmla="*/ 800100 h 2686050"/>
              <a:gd name="connsiteX39" fmla="*/ 752475 w 1019218"/>
              <a:gd name="connsiteY39" fmla="*/ 771525 h 2686050"/>
              <a:gd name="connsiteX40" fmla="*/ 771525 w 1019218"/>
              <a:gd name="connsiteY40" fmla="*/ 742950 h 2686050"/>
              <a:gd name="connsiteX41" fmla="*/ 809625 w 1019218"/>
              <a:gd name="connsiteY41" fmla="*/ 657225 h 2686050"/>
              <a:gd name="connsiteX42" fmla="*/ 819150 w 1019218"/>
              <a:gd name="connsiteY42" fmla="*/ 619125 h 2686050"/>
              <a:gd name="connsiteX43" fmla="*/ 847725 w 1019218"/>
              <a:gd name="connsiteY43" fmla="*/ 533400 h 2686050"/>
              <a:gd name="connsiteX44" fmla="*/ 857250 w 1019218"/>
              <a:gd name="connsiteY44" fmla="*/ 504825 h 2686050"/>
              <a:gd name="connsiteX45" fmla="*/ 866775 w 1019218"/>
              <a:gd name="connsiteY45" fmla="*/ 476250 h 2686050"/>
              <a:gd name="connsiteX46" fmla="*/ 885825 w 1019218"/>
              <a:gd name="connsiteY46" fmla="*/ 447675 h 2686050"/>
              <a:gd name="connsiteX47" fmla="*/ 904875 w 1019218"/>
              <a:gd name="connsiteY47" fmla="*/ 390525 h 2686050"/>
              <a:gd name="connsiteX48" fmla="*/ 914400 w 1019218"/>
              <a:gd name="connsiteY48" fmla="*/ 361950 h 2686050"/>
              <a:gd name="connsiteX49" fmla="*/ 962025 w 1019218"/>
              <a:gd name="connsiteY49" fmla="*/ 219075 h 2686050"/>
              <a:gd name="connsiteX50" fmla="*/ 981075 w 1019218"/>
              <a:gd name="connsiteY50" fmla="*/ 161925 h 2686050"/>
              <a:gd name="connsiteX51" fmla="*/ 990600 w 1019218"/>
              <a:gd name="connsiteY51" fmla="*/ 133350 h 2686050"/>
              <a:gd name="connsiteX52" fmla="*/ 1000125 w 1019218"/>
              <a:gd name="connsiteY52" fmla="*/ 104775 h 2686050"/>
              <a:gd name="connsiteX53" fmla="*/ 1009650 w 1019218"/>
              <a:gd name="connsiteY53" fmla="*/ 66675 h 2686050"/>
              <a:gd name="connsiteX54" fmla="*/ 1019175 w 1019218"/>
              <a:gd name="connsiteY54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19218" h="2686050">
                <a:moveTo>
                  <a:pt x="0" y="2686050"/>
                </a:moveTo>
                <a:cubicBezTo>
                  <a:pt x="3175" y="2670175"/>
                  <a:pt x="5265" y="2654044"/>
                  <a:pt x="9525" y="2638425"/>
                </a:cubicBezTo>
                <a:lnTo>
                  <a:pt x="38100" y="2552700"/>
                </a:lnTo>
                <a:cubicBezTo>
                  <a:pt x="41275" y="2543175"/>
                  <a:pt x="39271" y="2529694"/>
                  <a:pt x="47625" y="2524125"/>
                </a:cubicBezTo>
                <a:lnTo>
                  <a:pt x="76200" y="2505075"/>
                </a:lnTo>
                <a:cubicBezTo>
                  <a:pt x="127000" y="2428875"/>
                  <a:pt x="60325" y="2520950"/>
                  <a:pt x="123825" y="2457450"/>
                </a:cubicBezTo>
                <a:cubicBezTo>
                  <a:pt x="187325" y="2393950"/>
                  <a:pt x="95250" y="2460625"/>
                  <a:pt x="171450" y="2409825"/>
                </a:cubicBezTo>
                <a:cubicBezTo>
                  <a:pt x="239523" y="2307715"/>
                  <a:pt x="133512" y="2462684"/>
                  <a:pt x="219075" y="2352675"/>
                </a:cubicBezTo>
                <a:lnTo>
                  <a:pt x="276225" y="2266950"/>
                </a:lnTo>
                <a:lnTo>
                  <a:pt x="295275" y="2238375"/>
                </a:lnTo>
                <a:cubicBezTo>
                  <a:pt x="301625" y="2228850"/>
                  <a:pt x="310705" y="2220660"/>
                  <a:pt x="314325" y="2209800"/>
                </a:cubicBezTo>
                <a:lnTo>
                  <a:pt x="333375" y="2152650"/>
                </a:lnTo>
                <a:cubicBezTo>
                  <a:pt x="336550" y="2143125"/>
                  <a:pt x="337331" y="2132429"/>
                  <a:pt x="342900" y="2124075"/>
                </a:cubicBezTo>
                <a:lnTo>
                  <a:pt x="361950" y="2095500"/>
                </a:lnTo>
                <a:cubicBezTo>
                  <a:pt x="367388" y="2068309"/>
                  <a:pt x="372929" y="2036678"/>
                  <a:pt x="381000" y="2009775"/>
                </a:cubicBezTo>
                <a:cubicBezTo>
                  <a:pt x="386770" y="1990541"/>
                  <a:pt x="393700" y="1971675"/>
                  <a:pt x="400050" y="1952625"/>
                </a:cubicBezTo>
                <a:cubicBezTo>
                  <a:pt x="403225" y="1943100"/>
                  <a:pt x="407140" y="1933790"/>
                  <a:pt x="409575" y="1924050"/>
                </a:cubicBezTo>
                <a:cubicBezTo>
                  <a:pt x="412750" y="1911350"/>
                  <a:pt x="415504" y="1898537"/>
                  <a:pt x="419100" y="1885950"/>
                </a:cubicBezTo>
                <a:cubicBezTo>
                  <a:pt x="433874" y="1834241"/>
                  <a:pt x="434092" y="1862671"/>
                  <a:pt x="447675" y="1781175"/>
                </a:cubicBezTo>
                <a:cubicBezTo>
                  <a:pt x="450850" y="1762125"/>
                  <a:pt x="453745" y="1743026"/>
                  <a:pt x="457200" y="1724025"/>
                </a:cubicBezTo>
                <a:cubicBezTo>
                  <a:pt x="460096" y="1708097"/>
                  <a:pt x="464435" y="1692427"/>
                  <a:pt x="466725" y="1676400"/>
                </a:cubicBezTo>
                <a:cubicBezTo>
                  <a:pt x="470791" y="1647938"/>
                  <a:pt x="471878" y="1619092"/>
                  <a:pt x="476250" y="1590675"/>
                </a:cubicBezTo>
                <a:cubicBezTo>
                  <a:pt x="478241" y="1577736"/>
                  <a:pt x="482935" y="1565354"/>
                  <a:pt x="485775" y="1552575"/>
                </a:cubicBezTo>
                <a:cubicBezTo>
                  <a:pt x="489287" y="1536771"/>
                  <a:pt x="491660" y="1520725"/>
                  <a:pt x="495300" y="1504950"/>
                </a:cubicBezTo>
                <a:cubicBezTo>
                  <a:pt x="501187" y="1479439"/>
                  <a:pt x="508000" y="1454150"/>
                  <a:pt x="514350" y="1428750"/>
                </a:cubicBezTo>
                <a:cubicBezTo>
                  <a:pt x="517525" y="1416050"/>
                  <a:pt x="519735" y="1403069"/>
                  <a:pt x="523875" y="1390650"/>
                </a:cubicBezTo>
                <a:cubicBezTo>
                  <a:pt x="527050" y="1381125"/>
                  <a:pt x="530642" y="1371729"/>
                  <a:pt x="533400" y="1362075"/>
                </a:cubicBezTo>
                <a:cubicBezTo>
                  <a:pt x="536996" y="1349488"/>
                  <a:pt x="539163" y="1336514"/>
                  <a:pt x="542925" y="1323975"/>
                </a:cubicBezTo>
                <a:cubicBezTo>
                  <a:pt x="548695" y="1304741"/>
                  <a:pt x="557105" y="1286306"/>
                  <a:pt x="561975" y="1266825"/>
                </a:cubicBezTo>
                <a:cubicBezTo>
                  <a:pt x="576370" y="1209244"/>
                  <a:pt x="567360" y="1241144"/>
                  <a:pt x="590550" y="1171575"/>
                </a:cubicBezTo>
                <a:cubicBezTo>
                  <a:pt x="593725" y="1162050"/>
                  <a:pt x="594506" y="1151354"/>
                  <a:pt x="600075" y="1143000"/>
                </a:cubicBezTo>
                <a:cubicBezTo>
                  <a:pt x="606425" y="1133475"/>
                  <a:pt x="614476" y="1124886"/>
                  <a:pt x="619125" y="1114425"/>
                </a:cubicBezTo>
                <a:cubicBezTo>
                  <a:pt x="627280" y="1096075"/>
                  <a:pt x="627036" y="1073983"/>
                  <a:pt x="638175" y="1057275"/>
                </a:cubicBezTo>
                <a:cubicBezTo>
                  <a:pt x="644525" y="1047750"/>
                  <a:pt x="652576" y="1039161"/>
                  <a:pt x="657225" y="1028700"/>
                </a:cubicBezTo>
                <a:cubicBezTo>
                  <a:pt x="665380" y="1010350"/>
                  <a:pt x="665136" y="988258"/>
                  <a:pt x="676275" y="971550"/>
                </a:cubicBezTo>
                <a:cubicBezTo>
                  <a:pt x="682625" y="962025"/>
                  <a:pt x="690676" y="953436"/>
                  <a:pt x="695325" y="942975"/>
                </a:cubicBezTo>
                <a:cubicBezTo>
                  <a:pt x="703480" y="924625"/>
                  <a:pt x="708025" y="904875"/>
                  <a:pt x="714375" y="885825"/>
                </a:cubicBezTo>
                <a:lnTo>
                  <a:pt x="733425" y="828675"/>
                </a:lnTo>
                <a:lnTo>
                  <a:pt x="742950" y="800100"/>
                </a:lnTo>
                <a:cubicBezTo>
                  <a:pt x="746125" y="790575"/>
                  <a:pt x="746906" y="779879"/>
                  <a:pt x="752475" y="771525"/>
                </a:cubicBezTo>
                <a:cubicBezTo>
                  <a:pt x="758825" y="762000"/>
                  <a:pt x="766876" y="753411"/>
                  <a:pt x="771525" y="742950"/>
                </a:cubicBezTo>
                <a:cubicBezTo>
                  <a:pt x="816865" y="640935"/>
                  <a:pt x="766512" y="721894"/>
                  <a:pt x="809625" y="657225"/>
                </a:cubicBezTo>
                <a:cubicBezTo>
                  <a:pt x="812800" y="644525"/>
                  <a:pt x="815388" y="631664"/>
                  <a:pt x="819150" y="619125"/>
                </a:cubicBezTo>
                <a:lnTo>
                  <a:pt x="847725" y="533400"/>
                </a:lnTo>
                <a:lnTo>
                  <a:pt x="857250" y="504825"/>
                </a:lnTo>
                <a:cubicBezTo>
                  <a:pt x="860425" y="495300"/>
                  <a:pt x="861206" y="484604"/>
                  <a:pt x="866775" y="476250"/>
                </a:cubicBezTo>
                <a:cubicBezTo>
                  <a:pt x="873125" y="466725"/>
                  <a:pt x="881176" y="458136"/>
                  <a:pt x="885825" y="447675"/>
                </a:cubicBezTo>
                <a:cubicBezTo>
                  <a:pt x="893980" y="429325"/>
                  <a:pt x="898525" y="409575"/>
                  <a:pt x="904875" y="390525"/>
                </a:cubicBezTo>
                <a:lnTo>
                  <a:pt x="914400" y="361950"/>
                </a:lnTo>
                <a:lnTo>
                  <a:pt x="962025" y="219075"/>
                </a:lnTo>
                <a:lnTo>
                  <a:pt x="981075" y="161925"/>
                </a:lnTo>
                <a:lnTo>
                  <a:pt x="990600" y="133350"/>
                </a:lnTo>
                <a:cubicBezTo>
                  <a:pt x="993775" y="123825"/>
                  <a:pt x="997690" y="114515"/>
                  <a:pt x="1000125" y="104775"/>
                </a:cubicBezTo>
                <a:cubicBezTo>
                  <a:pt x="1003300" y="92075"/>
                  <a:pt x="1006810" y="79454"/>
                  <a:pt x="1009650" y="66675"/>
                </a:cubicBezTo>
                <a:cubicBezTo>
                  <a:pt x="1020420" y="18208"/>
                  <a:pt x="1019175" y="33127"/>
                  <a:pt x="1019175" y="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C83AEA43-6B1E-48E3-9266-97C41AA626D5}"/>
              </a:ext>
            </a:extLst>
          </p:cNvPr>
          <p:cNvSpPr/>
          <p:nvPr/>
        </p:nvSpPr>
        <p:spPr>
          <a:xfrm>
            <a:off x="3476625" y="2257425"/>
            <a:ext cx="933450" cy="1352550"/>
          </a:xfrm>
          <a:custGeom>
            <a:avLst/>
            <a:gdLst>
              <a:gd name="connsiteX0" fmla="*/ 0 w 933450"/>
              <a:gd name="connsiteY0" fmla="*/ 0 h 1352550"/>
              <a:gd name="connsiteX1" fmla="*/ 19050 w 933450"/>
              <a:gd name="connsiteY1" fmla="*/ 47625 h 1352550"/>
              <a:gd name="connsiteX2" fmla="*/ 57150 w 933450"/>
              <a:gd name="connsiteY2" fmla="*/ 104775 h 1352550"/>
              <a:gd name="connsiteX3" fmla="*/ 133350 w 933450"/>
              <a:gd name="connsiteY3" fmla="*/ 219075 h 1352550"/>
              <a:gd name="connsiteX4" fmla="*/ 152400 w 933450"/>
              <a:gd name="connsiteY4" fmla="*/ 247650 h 1352550"/>
              <a:gd name="connsiteX5" fmla="*/ 200025 w 933450"/>
              <a:gd name="connsiteY5" fmla="*/ 333375 h 1352550"/>
              <a:gd name="connsiteX6" fmla="*/ 257175 w 933450"/>
              <a:gd name="connsiteY6" fmla="*/ 390525 h 1352550"/>
              <a:gd name="connsiteX7" fmla="*/ 276225 w 933450"/>
              <a:gd name="connsiteY7" fmla="*/ 419100 h 1352550"/>
              <a:gd name="connsiteX8" fmla="*/ 333375 w 933450"/>
              <a:gd name="connsiteY8" fmla="*/ 476250 h 1352550"/>
              <a:gd name="connsiteX9" fmla="*/ 352425 w 933450"/>
              <a:gd name="connsiteY9" fmla="*/ 504825 h 1352550"/>
              <a:gd name="connsiteX10" fmla="*/ 409575 w 933450"/>
              <a:gd name="connsiteY10" fmla="*/ 542925 h 1352550"/>
              <a:gd name="connsiteX11" fmla="*/ 466725 w 933450"/>
              <a:gd name="connsiteY11" fmla="*/ 590550 h 1352550"/>
              <a:gd name="connsiteX12" fmla="*/ 504825 w 933450"/>
              <a:gd name="connsiteY12" fmla="*/ 638175 h 1352550"/>
              <a:gd name="connsiteX13" fmla="*/ 523875 w 933450"/>
              <a:gd name="connsiteY13" fmla="*/ 666750 h 1352550"/>
              <a:gd name="connsiteX14" fmla="*/ 552450 w 933450"/>
              <a:gd name="connsiteY14" fmla="*/ 695325 h 1352550"/>
              <a:gd name="connsiteX15" fmla="*/ 600075 w 933450"/>
              <a:gd name="connsiteY15" fmla="*/ 752475 h 1352550"/>
              <a:gd name="connsiteX16" fmla="*/ 647700 w 933450"/>
              <a:gd name="connsiteY16" fmla="*/ 809625 h 1352550"/>
              <a:gd name="connsiteX17" fmla="*/ 695325 w 933450"/>
              <a:gd name="connsiteY17" fmla="*/ 857250 h 1352550"/>
              <a:gd name="connsiteX18" fmla="*/ 723900 w 933450"/>
              <a:gd name="connsiteY18" fmla="*/ 914400 h 1352550"/>
              <a:gd name="connsiteX19" fmla="*/ 733425 w 933450"/>
              <a:gd name="connsiteY19" fmla="*/ 942975 h 1352550"/>
              <a:gd name="connsiteX20" fmla="*/ 771525 w 933450"/>
              <a:gd name="connsiteY20" fmla="*/ 1000125 h 1352550"/>
              <a:gd name="connsiteX21" fmla="*/ 800100 w 933450"/>
              <a:gd name="connsiteY21" fmla="*/ 1057275 h 1352550"/>
              <a:gd name="connsiteX22" fmla="*/ 819150 w 933450"/>
              <a:gd name="connsiteY22" fmla="*/ 1114425 h 1352550"/>
              <a:gd name="connsiteX23" fmla="*/ 838200 w 933450"/>
              <a:gd name="connsiteY23" fmla="*/ 1143000 h 1352550"/>
              <a:gd name="connsiteX24" fmla="*/ 857250 w 933450"/>
              <a:gd name="connsiteY24" fmla="*/ 1200150 h 1352550"/>
              <a:gd name="connsiteX25" fmla="*/ 876300 w 933450"/>
              <a:gd name="connsiteY25" fmla="*/ 1228725 h 1352550"/>
              <a:gd name="connsiteX26" fmla="*/ 895350 w 933450"/>
              <a:gd name="connsiteY26" fmla="*/ 1285875 h 1352550"/>
              <a:gd name="connsiteX27" fmla="*/ 914400 w 933450"/>
              <a:gd name="connsiteY27" fmla="*/ 1314450 h 1352550"/>
              <a:gd name="connsiteX28" fmla="*/ 933450 w 933450"/>
              <a:gd name="connsiteY28" fmla="*/ 135255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33450" h="1352550">
                <a:moveTo>
                  <a:pt x="0" y="0"/>
                </a:moveTo>
                <a:cubicBezTo>
                  <a:pt x="6350" y="15875"/>
                  <a:pt x="10863" y="32615"/>
                  <a:pt x="19050" y="47625"/>
                </a:cubicBezTo>
                <a:cubicBezTo>
                  <a:pt x="30013" y="67725"/>
                  <a:pt x="44450" y="85725"/>
                  <a:pt x="57150" y="104775"/>
                </a:cubicBezTo>
                <a:lnTo>
                  <a:pt x="133350" y="219075"/>
                </a:lnTo>
                <a:cubicBezTo>
                  <a:pt x="139700" y="228600"/>
                  <a:pt x="148780" y="236790"/>
                  <a:pt x="152400" y="247650"/>
                </a:cubicBezTo>
                <a:cubicBezTo>
                  <a:pt x="164378" y="283583"/>
                  <a:pt x="167273" y="300623"/>
                  <a:pt x="200025" y="333375"/>
                </a:cubicBezTo>
                <a:cubicBezTo>
                  <a:pt x="219075" y="352425"/>
                  <a:pt x="242231" y="368109"/>
                  <a:pt x="257175" y="390525"/>
                </a:cubicBezTo>
                <a:cubicBezTo>
                  <a:pt x="263525" y="400050"/>
                  <a:pt x="268620" y="410544"/>
                  <a:pt x="276225" y="419100"/>
                </a:cubicBezTo>
                <a:cubicBezTo>
                  <a:pt x="294123" y="439236"/>
                  <a:pt x="318431" y="453834"/>
                  <a:pt x="333375" y="476250"/>
                </a:cubicBezTo>
                <a:cubicBezTo>
                  <a:pt x="339725" y="485775"/>
                  <a:pt x="343810" y="497287"/>
                  <a:pt x="352425" y="504825"/>
                </a:cubicBezTo>
                <a:cubicBezTo>
                  <a:pt x="369655" y="519902"/>
                  <a:pt x="393386" y="526736"/>
                  <a:pt x="409575" y="542925"/>
                </a:cubicBezTo>
                <a:cubicBezTo>
                  <a:pt x="446245" y="579595"/>
                  <a:pt x="426942" y="564028"/>
                  <a:pt x="466725" y="590550"/>
                </a:cubicBezTo>
                <a:cubicBezTo>
                  <a:pt x="485268" y="646180"/>
                  <a:pt x="461741" y="595091"/>
                  <a:pt x="504825" y="638175"/>
                </a:cubicBezTo>
                <a:cubicBezTo>
                  <a:pt x="512920" y="646270"/>
                  <a:pt x="516546" y="657956"/>
                  <a:pt x="523875" y="666750"/>
                </a:cubicBezTo>
                <a:cubicBezTo>
                  <a:pt x="532499" y="677098"/>
                  <a:pt x="544620" y="684364"/>
                  <a:pt x="552450" y="695325"/>
                </a:cubicBezTo>
                <a:cubicBezTo>
                  <a:pt x="596395" y="756847"/>
                  <a:pt x="543743" y="714920"/>
                  <a:pt x="600075" y="752475"/>
                </a:cubicBezTo>
                <a:cubicBezTo>
                  <a:pt x="647373" y="823421"/>
                  <a:pt x="586584" y="736286"/>
                  <a:pt x="647700" y="809625"/>
                </a:cubicBezTo>
                <a:cubicBezTo>
                  <a:pt x="687387" y="857250"/>
                  <a:pt x="642938" y="822325"/>
                  <a:pt x="695325" y="857250"/>
                </a:cubicBezTo>
                <a:cubicBezTo>
                  <a:pt x="719266" y="929074"/>
                  <a:pt x="686971" y="840542"/>
                  <a:pt x="723900" y="914400"/>
                </a:cubicBezTo>
                <a:cubicBezTo>
                  <a:pt x="728390" y="923380"/>
                  <a:pt x="728549" y="934198"/>
                  <a:pt x="733425" y="942975"/>
                </a:cubicBezTo>
                <a:cubicBezTo>
                  <a:pt x="744544" y="962989"/>
                  <a:pt x="764285" y="978405"/>
                  <a:pt x="771525" y="1000125"/>
                </a:cubicBezTo>
                <a:cubicBezTo>
                  <a:pt x="806263" y="1104338"/>
                  <a:pt x="750861" y="946488"/>
                  <a:pt x="800100" y="1057275"/>
                </a:cubicBezTo>
                <a:cubicBezTo>
                  <a:pt x="808255" y="1075625"/>
                  <a:pt x="808011" y="1097717"/>
                  <a:pt x="819150" y="1114425"/>
                </a:cubicBezTo>
                <a:cubicBezTo>
                  <a:pt x="825500" y="1123950"/>
                  <a:pt x="833551" y="1132539"/>
                  <a:pt x="838200" y="1143000"/>
                </a:cubicBezTo>
                <a:cubicBezTo>
                  <a:pt x="846355" y="1161350"/>
                  <a:pt x="846111" y="1183442"/>
                  <a:pt x="857250" y="1200150"/>
                </a:cubicBezTo>
                <a:cubicBezTo>
                  <a:pt x="863600" y="1209675"/>
                  <a:pt x="871651" y="1218264"/>
                  <a:pt x="876300" y="1228725"/>
                </a:cubicBezTo>
                <a:cubicBezTo>
                  <a:pt x="884455" y="1247075"/>
                  <a:pt x="884211" y="1269167"/>
                  <a:pt x="895350" y="1285875"/>
                </a:cubicBezTo>
                <a:cubicBezTo>
                  <a:pt x="901700" y="1295400"/>
                  <a:pt x="909280" y="1304211"/>
                  <a:pt x="914400" y="1314450"/>
                </a:cubicBezTo>
                <a:cubicBezTo>
                  <a:pt x="936290" y="1358230"/>
                  <a:pt x="911931" y="1331031"/>
                  <a:pt x="933450" y="135255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8" name="Groupe 23">
            <a:extLst>
              <a:ext uri="{FF2B5EF4-FFF2-40B4-BE49-F238E27FC236}">
                <a16:creationId xmlns:a16="http://schemas.microsoft.com/office/drawing/2014/main" id="{E2367B3E-996E-427F-AB1B-BE73E400F3E8}"/>
              </a:ext>
            </a:extLst>
          </p:cNvPr>
          <p:cNvGrpSpPr>
            <a:grpSpLocks/>
          </p:cNvGrpSpPr>
          <p:nvPr/>
        </p:nvGrpSpPr>
        <p:grpSpPr bwMode="auto">
          <a:xfrm>
            <a:off x="242367" y="5858183"/>
            <a:ext cx="11760721" cy="619068"/>
            <a:chOff x="7897527" y="6121818"/>
            <a:chExt cx="11241973" cy="620376"/>
          </a:xfrm>
        </p:grpSpPr>
        <p:sp>
          <p:nvSpPr>
            <p:cNvPr id="139" name="ZoneTexte 24">
              <a:extLst>
                <a:ext uri="{FF2B5EF4-FFF2-40B4-BE49-F238E27FC236}">
                  <a16:creationId xmlns:a16="http://schemas.microsoft.com/office/drawing/2014/main" id="{2EB8DBD9-EA8B-4F94-BF01-0A0C27202E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4364" y="6284695"/>
              <a:ext cx="10565136" cy="45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fr-FR" altLang="fr-FR" sz="1800" b="1" dirty="0" err="1">
                  <a:latin typeface="+mn-lt"/>
                </a:rPr>
                <a:t>Continuous</a:t>
              </a:r>
              <a:r>
                <a:rPr lang="fr-FR" altLang="fr-FR" sz="1800" b="1" dirty="0">
                  <a:latin typeface="+mn-lt"/>
                </a:rPr>
                <a:t> </a:t>
              </a:r>
              <a:r>
                <a:rPr lang="fr-FR" altLang="fr-FR" sz="1800" b="1" dirty="0" err="1">
                  <a:latin typeface="+mn-lt"/>
                </a:rPr>
                <a:t>measurements</a:t>
              </a:r>
              <a:r>
                <a:rPr lang="fr-FR" altLang="fr-FR" sz="1800" b="1" dirty="0">
                  <a:latin typeface="+mn-lt"/>
                </a:rPr>
                <a:t> are </a:t>
              </a:r>
              <a:r>
                <a:rPr lang="fr-FR" altLang="fr-FR" sz="1800" b="1" dirty="0" err="1">
                  <a:latin typeface="+mn-lt"/>
                </a:rPr>
                <a:t>needed</a:t>
              </a:r>
              <a:r>
                <a:rPr lang="fr-FR" altLang="fr-FR" sz="1800" b="1" dirty="0">
                  <a:latin typeface="+mn-lt"/>
                </a:rPr>
                <a:t> to capture key </a:t>
              </a:r>
              <a:r>
                <a:rPr lang="fr-FR" altLang="fr-FR" sz="1800" b="1" dirty="0" err="1">
                  <a:latin typeface="+mn-lt"/>
                </a:rPr>
                <a:t>parameters</a:t>
              </a:r>
              <a:r>
                <a:rPr lang="fr-FR" altLang="fr-FR" sz="1800" b="1" dirty="0">
                  <a:latin typeface="+mn-lt"/>
                </a:rPr>
                <a:t> (maximum, duration, total N</a:t>
              </a:r>
              <a:r>
                <a:rPr lang="fr-FR" altLang="fr-FR" sz="1800" b="1" baseline="-25000" dirty="0">
                  <a:latin typeface="+mn-lt"/>
                </a:rPr>
                <a:t>2</a:t>
              </a:r>
              <a:r>
                <a:rPr lang="fr-FR" altLang="fr-FR" sz="1800" b="1" dirty="0">
                  <a:latin typeface="+mn-lt"/>
                </a:rPr>
                <a:t>O…)</a:t>
              </a:r>
            </a:p>
          </p:txBody>
        </p:sp>
        <p:sp>
          <p:nvSpPr>
            <p:cNvPr id="140" name="Flèche : angle droit 139">
              <a:extLst>
                <a:ext uri="{FF2B5EF4-FFF2-40B4-BE49-F238E27FC236}">
                  <a16:creationId xmlns:a16="http://schemas.microsoft.com/office/drawing/2014/main" id="{C5613389-FC55-4C05-A52E-C8020FEB3747}"/>
                </a:ext>
              </a:extLst>
            </p:cNvPr>
            <p:cNvSpPr/>
            <p:nvPr/>
          </p:nvSpPr>
          <p:spPr>
            <a:xfrm rot="5400000">
              <a:off x="7979592" y="6039753"/>
              <a:ext cx="512253" cy="676383"/>
            </a:xfrm>
            <a:prstGeom prst="bentUpArrow">
              <a:avLst>
                <a:gd name="adj1" fmla="val 15066"/>
                <a:gd name="adj2" fmla="val 13411"/>
                <a:gd name="adj3" fmla="val 25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144" name="ZoneTexte 24">
            <a:extLst>
              <a:ext uri="{FF2B5EF4-FFF2-40B4-BE49-F238E27FC236}">
                <a16:creationId xmlns:a16="http://schemas.microsoft.com/office/drawing/2014/main" id="{B1FDDDE4-A3FF-45CC-8D08-FBF44E0A1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2072" y="2766963"/>
            <a:ext cx="455789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>
                <a:latin typeface="+mn-lt"/>
              </a:rPr>
              <a:t>Plateau, one </a:t>
            </a:r>
            <a:r>
              <a:rPr lang="fr-FR" altLang="fr-FR" sz="2000" dirty="0" err="1">
                <a:latin typeface="+mn-lt"/>
              </a:rPr>
              <a:t>peak</a:t>
            </a:r>
            <a:r>
              <a:rPr lang="fr-FR" altLang="fr-FR" sz="2000" dirty="0">
                <a:latin typeface="+mn-lt"/>
              </a:rPr>
              <a:t>, </a:t>
            </a:r>
            <a:r>
              <a:rPr lang="fr-FR" altLang="fr-FR" sz="2000" dirty="0" err="1">
                <a:latin typeface="+mn-lt"/>
              </a:rPr>
              <a:t>several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peaks</a:t>
            </a:r>
            <a:r>
              <a:rPr lang="fr-FR" altLang="fr-FR" sz="2000" dirty="0">
                <a:latin typeface="+mn-lt"/>
              </a:rPr>
              <a:t>?</a:t>
            </a: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endParaRPr lang="fr-FR" altLang="fr-FR" sz="2000" dirty="0">
              <a:latin typeface="+mn-lt"/>
            </a:endParaRP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>
                <a:latin typeface="+mn-lt"/>
              </a:rPr>
              <a:t>Maximum of </a:t>
            </a:r>
            <a:r>
              <a:rPr lang="fr-FR" altLang="fr-FR" sz="2000" dirty="0" err="1">
                <a:latin typeface="+mn-lt"/>
              </a:rPr>
              <a:t>emissions</a:t>
            </a:r>
            <a:r>
              <a:rPr lang="fr-FR" altLang="fr-FR" sz="2000" dirty="0">
                <a:latin typeface="+mn-lt"/>
              </a:rPr>
              <a:t>?</a:t>
            </a: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endParaRPr lang="fr-FR" altLang="fr-FR" sz="2000" dirty="0">
              <a:latin typeface="+mn-lt"/>
            </a:endParaRP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>
                <a:latin typeface="+mn-lt"/>
              </a:rPr>
              <a:t>Total duration of </a:t>
            </a:r>
            <a:r>
              <a:rPr lang="fr-FR" altLang="fr-FR" sz="2000" dirty="0" err="1">
                <a:latin typeface="+mn-lt"/>
              </a:rPr>
              <a:t>emissions</a:t>
            </a:r>
            <a:r>
              <a:rPr lang="fr-FR" altLang="fr-FR" sz="2000" dirty="0">
                <a:latin typeface="+mn-lt"/>
              </a:rPr>
              <a:t>?</a:t>
            </a: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endParaRPr lang="fr-FR" altLang="fr-FR" sz="2000" dirty="0">
              <a:latin typeface="+mn-lt"/>
            </a:endParaRPr>
          </a:p>
          <a:p>
            <a:pPr marL="285750" indent="-28575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 err="1">
                <a:latin typeface="+mn-lt"/>
              </a:rPr>
              <a:t>Does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it</a:t>
            </a:r>
            <a:r>
              <a:rPr lang="fr-FR" altLang="fr-FR" sz="2000" dirty="0">
                <a:latin typeface="+mn-lt"/>
              </a:rPr>
              <a:t> </a:t>
            </a:r>
            <a:r>
              <a:rPr lang="fr-FR" altLang="fr-FR" sz="2000" dirty="0" err="1">
                <a:latin typeface="+mn-lt"/>
              </a:rPr>
              <a:t>stabilize</a:t>
            </a:r>
            <a:r>
              <a:rPr lang="fr-FR" altLang="fr-FR" sz="2000" dirty="0">
                <a:latin typeface="+mn-lt"/>
              </a:rPr>
              <a:t> or end?</a:t>
            </a:r>
          </a:p>
        </p:txBody>
      </p:sp>
      <p:sp>
        <p:nvSpPr>
          <p:cNvPr id="28" name="ZoneTexte 4">
            <a:extLst>
              <a:ext uri="{FF2B5EF4-FFF2-40B4-BE49-F238E27FC236}">
                <a16:creationId xmlns:a16="http://schemas.microsoft.com/office/drawing/2014/main" id="{B6344E02-74EF-4354-99DE-156CDEBBD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80907"/>
            <a:ext cx="12003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fr-FR" sz="2400" dirty="0" err="1">
                <a:latin typeface="+mn-lt"/>
              </a:rPr>
              <a:t>Discrete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field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measurements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were</a:t>
            </a:r>
            <a:r>
              <a:rPr lang="fr-FR" altLang="fr-FR" sz="2400" dirty="0">
                <a:latin typeface="+mn-lt"/>
              </a:rPr>
              <a:t> </a:t>
            </a:r>
            <a:r>
              <a:rPr lang="fr-FR" altLang="fr-FR" sz="2400" dirty="0" err="1">
                <a:latin typeface="+mn-lt"/>
              </a:rPr>
              <a:t>insufficient</a:t>
            </a:r>
            <a:r>
              <a:rPr lang="fr-FR" altLang="fr-FR" sz="2400" dirty="0">
                <a:latin typeface="+mn-lt"/>
              </a:rPr>
              <a:t> to </a:t>
            </a:r>
            <a:r>
              <a:rPr lang="fr-FR" altLang="fr-FR" sz="2400" dirty="0" err="1">
                <a:latin typeface="+mn-lt"/>
              </a:rPr>
              <a:t>determine</a:t>
            </a:r>
            <a:r>
              <a:rPr lang="fr-FR" altLang="fr-FR" sz="2400" dirty="0">
                <a:latin typeface="+mn-lt"/>
              </a:rPr>
              <a:t> the </a:t>
            </a:r>
            <a:r>
              <a:rPr lang="fr-FR" altLang="fr-FR" sz="2400" dirty="0" err="1">
                <a:latin typeface="+mn-lt"/>
              </a:rPr>
              <a:t>dynamics</a:t>
            </a:r>
            <a:r>
              <a:rPr lang="fr-FR" altLang="fr-FR" sz="2400" dirty="0">
                <a:latin typeface="+mn-lt"/>
              </a:rPr>
              <a:t> of </a:t>
            </a:r>
            <a:r>
              <a:rPr lang="fr-FR" altLang="fr-FR" sz="2400" dirty="0" err="1">
                <a:latin typeface="+mn-lt"/>
              </a:rPr>
              <a:t>emissions</a:t>
            </a:r>
            <a:r>
              <a:rPr lang="fr-FR" altLang="fr-FR" sz="240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Page 1">
  <a:themeElements>
    <a:clrScheme name="Simple Light">
      <a:dk1>
        <a:srgbClr val="000000"/>
      </a:dk1>
      <a:lt1>
        <a:srgbClr val="FFFFFF"/>
      </a:lt1>
      <a:dk2>
        <a:srgbClr val="D9DEC1"/>
      </a:dk2>
      <a:lt2>
        <a:srgbClr val="EFF5D5"/>
      </a:lt2>
      <a:accent1>
        <a:srgbClr val="819C38"/>
      </a:accent1>
      <a:accent2>
        <a:srgbClr val="10762C"/>
      </a:accent2>
      <a:accent3>
        <a:srgbClr val="5B9033"/>
      </a:accent3>
      <a:accent4>
        <a:srgbClr val="6B712C"/>
      </a:accent4>
      <a:accent5>
        <a:srgbClr val="595E2B"/>
      </a:accent5>
      <a:accent6>
        <a:srgbClr val="20492F"/>
      </a:accent6>
      <a:hlink>
        <a:srgbClr val="000000"/>
      </a:hlink>
      <a:folHlink>
        <a:srgbClr val="0097A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25400">
          <a:solidFill>
            <a:schemeClr val="accent1">
              <a:shade val="50000"/>
            </a:schemeClr>
          </a:solidFill>
          <a:round/>
        </a:ln>
        <a:effectLst>
          <a:softEdge rad="0"/>
        </a:effectLst>
      </a:spPr>
      <a:bodyPr rtlCol="0" anchor="t"/>
      <a:lstStyle>
        <a:defPPr algn="l">
          <a:defRPr sz="4000" b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ontrol xmlns="http://schemas.microsoft.com/VisualStudio/2011/storyboarding/control">
  <Id Name="d18446f1-3714-4e03-adc9-7341cd495d38" Revision="1" Stencil="System.MyShapes" StencilVersion="1.0"/>
</Control>
</file>

<file path=customXml/itemProps1.xml><?xml version="1.0" encoding="utf-8"?>
<ds:datastoreItem xmlns:ds="http://schemas.openxmlformats.org/officeDocument/2006/customXml" ds:itemID="{3BB76FAA-D525-4281-9F7E-CE5875CC2794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Poster EGU TC - A4 version</Template>
  <TotalTime>8774</TotalTime>
  <Words>1840</Words>
  <Application>Microsoft Office PowerPoint</Application>
  <PresentationFormat>Grand écran</PresentationFormat>
  <Paragraphs>270</Paragraphs>
  <Slides>14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 Math</vt:lpstr>
      <vt:lpstr>Playfair Display</vt:lpstr>
      <vt:lpstr>Wingdings</vt:lpstr>
      <vt:lpstr>Page 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Finland results</dc:title>
  <dc:creator>Thomas Crestey</dc:creator>
  <cp:lastModifiedBy>Thomas Crestey</cp:lastModifiedBy>
  <cp:revision>215</cp:revision>
  <dcterms:created xsi:type="dcterms:W3CDTF">2025-02-21T15:35:55Z</dcterms:created>
  <dcterms:modified xsi:type="dcterms:W3CDTF">2025-06-27T10:51:34Z</dcterms:modified>
</cp:coreProperties>
</file>